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  <p:sldMasterId id="2147484148" r:id="rId2"/>
    <p:sldMasterId id="2147484152" r:id="rId3"/>
    <p:sldMasterId id="2147484156" r:id="rId4"/>
    <p:sldMasterId id="2147484160" r:id="rId5"/>
    <p:sldMasterId id="2147484164" r:id="rId6"/>
    <p:sldMasterId id="2147484168" r:id="rId7"/>
  </p:sldMasterIdLst>
  <p:notesMasterIdLst>
    <p:notesMasterId r:id="rId71"/>
  </p:notesMasterIdLst>
  <p:sldIdLst>
    <p:sldId id="347" r:id="rId8"/>
    <p:sldId id="349" r:id="rId9"/>
    <p:sldId id="348" r:id="rId10"/>
    <p:sldId id="351" r:id="rId11"/>
    <p:sldId id="303" r:id="rId12"/>
    <p:sldId id="306" r:id="rId13"/>
    <p:sldId id="284" r:id="rId14"/>
    <p:sldId id="285" r:id="rId15"/>
    <p:sldId id="286" r:id="rId16"/>
    <p:sldId id="309" r:id="rId17"/>
    <p:sldId id="310" r:id="rId18"/>
    <p:sldId id="290" r:id="rId19"/>
    <p:sldId id="291" r:id="rId20"/>
    <p:sldId id="311" r:id="rId21"/>
    <p:sldId id="293" r:id="rId22"/>
    <p:sldId id="313" r:id="rId23"/>
    <p:sldId id="352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295" r:id="rId40"/>
    <p:sldId id="296" r:id="rId41"/>
    <p:sldId id="312" r:id="rId42"/>
    <p:sldId id="298" r:id="rId43"/>
    <p:sldId id="299" r:id="rId44"/>
    <p:sldId id="353" r:id="rId45"/>
    <p:sldId id="318" r:id="rId46"/>
    <p:sldId id="319" r:id="rId47"/>
    <p:sldId id="320" r:id="rId48"/>
    <p:sldId id="321" r:id="rId49"/>
    <p:sldId id="322" r:id="rId50"/>
    <p:sldId id="354" r:id="rId51"/>
    <p:sldId id="323" r:id="rId52"/>
    <p:sldId id="324" r:id="rId53"/>
    <p:sldId id="325" r:id="rId54"/>
    <p:sldId id="327" r:id="rId55"/>
    <p:sldId id="331" r:id="rId56"/>
    <p:sldId id="333" r:id="rId57"/>
    <p:sldId id="340" r:id="rId58"/>
    <p:sldId id="341" r:id="rId59"/>
    <p:sldId id="343" r:id="rId60"/>
    <p:sldId id="355" r:id="rId61"/>
    <p:sldId id="356" r:id="rId62"/>
    <p:sldId id="357" r:id="rId63"/>
    <p:sldId id="358" r:id="rId64"/>
    <p:sldId id="374" r:id="rId65"/>
    <p:sldId id="375" r:id="rId66"/>
    <p:sldId id="376" r:id="rId67"/>
    <p:sldId id="377" r:id="rId68"/>
    <p:sldId id="378" r:id="rId69"/>
    <p:sldId id="350" r:id="rId7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>
        <p:scale>
          <a:sx n="70" d="100"/>
          <a:sy n="70" d="100"/>
        </p:scale>
        <p:origin x="-208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73E9C25-2E5E-45C0-903A-35A9D81FD270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139F57-44F5-4E70-BB44-550A14A58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65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D76789-A19C-441A-A057-FA91470F4FAF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1567AF-F583-487E-9DB4-62BA693CD19C}" type="slidenum">
              <a:rPr lang="cs-CZ" smtClean="0"/>
              <a:pPr>
                <a:defRPr/>
              </a:pPr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2D45FB-FAE0-4FB4-9400-ABABC582B13A}" type="slidenum">
              <a:rPr lang="cs-CZ" altLang="cs-CZ" smtClean="0"/>
              <a:pPr>
                <a:defRPr/>
              </a:pPr>
              <a:t>49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4A202F-4F02-49A9-A651-6103572A63AB}" type="slidenum">
              <a:rPr lang="cs-CZ" smtClean="0"/>
              <a:pPr>
                <a:defRPr/>
              </a:pPr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52643C-3BF4-4ED8-914A-10386056F918}" type="slidenum">
              <a:rPr lang="cs-CZ" smtClean="0"/>
              <a:pPr>
                <a:defRPr/>
              </a:pPr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A82E14-AA59-4A8E-BE35-6644180573F3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D9B0C8-11E2-43BB-9524-C2FEA1B5EE1E}" type="slidenum">
              <a:rPr lang="cs-CZ" smtClean="0"/>
              <a:pPr>
                <a:defRPr/>
              </a:pPr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D1B8B8-BCB1-4106-8AFC-D8B7D4F082CE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1D8320-204D-4B14-8E8C-C5EB139322C0}" type="slidenum">
              <a:rPr lang="cs-CZ" smtClean="0"/>
              <a:pPr>
                <a:defRPr/>
              </a:pPr>
              <a:t>34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33968C-82D5-4311-B796-42C7FA3BC6CB}" type="slidenum">
              <a:rPr lang="cs-CZ" smtClean="0"/>
              <a:pPr>
                <a:defRPr/>
              </a:pPr>
              <a:t>35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8418FC-1EFD-426F-B920-79D4321064A5}" type="slidenum">
              <a:rPr lang="cs-CZ" smtClean="0"/>
              <a:pPr>
                <a:defRPr/>
              </a:pPr>
              <a:t>36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A073-E279-4183-9B72-67CD3E540082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6" y="6473825"/>
            <a:ext cx="758825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63904-DCBF-49AB-9365-375D5727F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B4C4-405A-42F7-9F4B-2357004A1D25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7527-F23F-4AC5-A66C-8FC50080FE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694D-EFC6-4B27-A7F8-0F275A444B2D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1EDA-0ED0-4395-9EBE-EAA184E98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46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5010750"/>
            <a:ext cx="7772400" cy="1010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37245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485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74639"/>
            <a:ext cx="62750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600201"/>
            <a:ext cx="6275040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6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65787"/>
            <a:ext cx="814724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00201"/>
            <a:ext cx="8147248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2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5010749"/>
            <a:ext cx="7772400" cy="1010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37245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850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74639"/>
            <a:ext cx="62750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600201"/>
            <a:ext cx="6275040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482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65787"/>
            <a:ext cx="814724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00201"/>
            <a:ext cx="8147248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741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5010746"/>
            <a:ext cx="7772400" cy="1010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37245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910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74639"/>
            <a:ext cx="62750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600201"/>
            <a:ext cx="6275040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88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936C-7731-42AE-9F55-F7FBDFC67BD1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6" y="6473825"/>
            <a:ext cx="758825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05E2-3FA9-4071-85F3-A5E1CC3DB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65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65787"/>
            <a:ext cx="814724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00201"/>
            <a:ext cx="8147248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229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5010749"/>
            <a:ext cx="7772400" cy="1010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37245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489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74639"/>
            <a:ext cx="62750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600201"/>
            <a:ext cx="6275040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0605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65787"/>
            <a:ext cx="814724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00201"/>
            <a:ext cx="8147248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277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5010750"/>
            <a:ext cx="7772400" cy="1010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37245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0534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74639"/>
            <a:ext cx="62750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600201"/>
            <a:ext cx="6275040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9717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65787"/>
            <a:ext cx="814724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00201"/>
            <a:ext cx="8147248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064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5010750"/>
            <a:ext cx="7772400" cy="10105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637245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8367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74639"/>
            <a:ext cx="62750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600201"/>
            <a:ext cx="6275040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574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65787"/>
            <a:ext cx="814724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00201"/>
            <a:ext cx="8147248" cy="4525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27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9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625-1719-4D17-BEEA-F502AEF6768E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A021-1570-4D3D-83A3-31C09A8F2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87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B3FB8-7F30-459B-A34A-FB48B70719E9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810015-4697-4D4E-8E2C-62E8070F7C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3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9713-E687-4903-8F13-2FC17D9F605A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0417-40D9-4678-AA57-01A6D6B20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0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3CF1-23E4-446A-99F3-3507C7EE6007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5670-6941-4CCD-8E6F-B1C33D0E4A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7DB7-9730-4E32-9E7A-C95695ED7F42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4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3067-0209-4B99-A109-FB4CA03AEE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A7E4-5535-45B1-BE8D-33EFD9276562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8B7D-0B5D-4383-ACB1-A90BA7277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52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6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9EFE-24BD-43F2-8F6D-799118A6CF6B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610D-1B3C-47A0-971C-5F62E228D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8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21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06F1-C428-435D-A3B1-0DADDC9130D1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C32E-CD39-4C6A-8DB1-6B9FAB13D9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3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5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08A7E38-1B9C-42FF-98C5-3727FEB5D477}" type="datetimeFigureOut">
              <a:rPr lang="cs-CZ"/>
              <a:pPr>
                <a:defRPr/>
              </a:pPr>
              <a:t>7.11.2016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97CD93D-5E04-4453-A732-0250A22295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33405-4998-4F49-BD4F-40EBE2B89C26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8FD1DF-3C00-48B3-A1ED-D94248B3BCE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1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33405-4998-4F49-BD4F-40EBE2B89C26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8FD1DF-3C00-48B3-A1ED-D94248B3BCE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4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33405-4998-4F49-BD4F-40EBE2B89C26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8FD1DF-3C00-48B3-A1ED-D94248B3BCE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29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33405-4998-4F49-BD4F-40EBE2B89C26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8FD1DF-3C00-48B3-A1ED-D94248B3BCE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2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33405-4998-4F49-BD4F-40EBE2B89C26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8FD1DF-3C00-48B3-A1ED-D94248B3BCE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07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033405-4998-4F49-BD4F-40EBE2B89C26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8FD1DF-3C00-48B3-A1ED-D94248B3BCE9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11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Základní pravidla a software ELZA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Ivo Šulc, Radek Pokorný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odnadpis 2"/>
          <p:cNvSpPr>
            <a:spLocks noGrp="1"/>
          </p:cNvSpPr>
          <p:nvPr>
            <p:ph type="subTitle" idx="1"/>
          </p:nvPr>
        </p:nvSpPr>
        <p:spPr>
          <a:xfrm>
            <a:off x="0" y="168931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5603" name="Podnadpis 2"/>
          <p:cNvSpPr txBox="1">
            <a:spLocks/>
          </p:cNvSpPr>
          <p:nvPr/>
        </p:nvSpPr>
        <p:spPr bwMode="auto">
          <a:xfrm>
            <a:off x="250825" y="981075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B050"/>
                </a:solidFill>
                <a:latin typeface="Calibri" pitchFamily="34" charset="0"/>
              </a:rPr>
              <a:t>Složky</a:t>
            </a:r>
            <a:r>
              <a:rPr lang="cs-CZ" altLang="cs-CZ">
                <a:latin typeface="Calibri" pitchFamily="34" charset="0"/>
              </a:rPr>
              <a:t> se v případě potřeby dále dělí na podsložky (</a:t>
            </a:r>
            <a:r>
              <a:rPr lang="cs-CZ" altLang="cs-CZ" i="1">
                <a:latin typeface="Calibri" pitchFamily="34" charset="0"/>
              </a:rPr>
              <a:t>1 až n úrovně</a:t>
            </a:r>
            <a:r>
              <a:rPr lang="cs-CZ" altLang="cs-CZ">
                <a:latin typeface="Calibri" pitchFamily="34" charset="0"/>
              </a:rPr>
              <a:t>). </a:t>
            </a:r>
          </a:p>
        </p:txBody>
      </p:sp>
      <p:sp>
        <p:nvSpPr>
          <p:cNvPr id="2" name="Obláček 1"/>
          <p:cNvSpPr/>
          <p:nvPr/>
        </p:nvSpPr>
        <p:spPr>
          <a:xfrm>
            <a:off x="6804031" y="5445125"/>
            <a:ext cx="2339975" cy="122396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461" name="TextovéPole 2"/>
          <p:cNvSpPr txBox="1">
            <a:spLocks noChangeArrowheads="1"/>
          </p:cNvSpPr>
          <p:nvPr/>
        </p:nvSpPr>
        <p:spPr bwMode="auto">
          <a:xfrm>
            <a:off x="7010400" y="5872164"/>
            <a:ext cx="1792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latin typeface="Calibri" pitchFamily="34" charset="0"/>
              </a:rPr>
              <a:t>pořád ještě třetí!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6"/>
            <a:ext cx="5327650" cy="597693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cxnSp>
        <p:nvCxnSpPr>
          <p:cNvPr id="6" name="Přímá spojnice 5"/>
          <p:cNvCxnSpPr/>
          <p:nvPr/>
        </p:nvCxnSpPr>
        <p:spPr>
          <a:xfrm flipV="1">
            <a:off x="1258888" y="3213103"/>
            <a:ext cx="3529012" cy="7143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266826" y="3436942"/>
            <a:ext cx="3529013" cy="730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1258888" y="3681413"/>
            <a:ext cx="3529012" cy="7143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1214438" y="3860804"/>
            <a:ext cx="3529012" cy="730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1266826" y="4076704"/>
            <a:ext cx="3529013" cy="730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1266826" y="4292604"/>
            <a:ext cx="3529013" cy="730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1246188" y="5157788"/>
            <a:ext cx="3529012" cy="7143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1219206" y="5373688"/>
            <a:ext cx="3529013" cy="7143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1266826" y="5591178"/>
            <a:ext cx="3529013" cy="7143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875341" y="2492375"/>
            <a:ext cx="781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B050"/>
                </a:solidFill>
                <a:latin typeface="Calibri" pitchFamily="34" charset="0"/>
              </a:rPr>
              <a:t>Složky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84219" y="4437063"/>
            <a:ext cx="530225" cy="6477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84213" y="5732465"/>
            <a:ext cx="582612" cy="100965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 useBgFill="1">
        <p:nvSpPr>
          <p:cNvPr id="11" name="Zaoblený obdélník 10"/>
          <p:cNvSpPr/>
          <p:nvPr/>
        </p:nvSpPr>
        <p:spPr>
          <a:xfrm>
            <a:off x="755653" y="4508504"/>
            <a:ext cx="360363" cy="50482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 useBgFill="1">
        <p:nvSpPr>
          <p:cNvPr id="20" name="Zaoblený obdélník 19"/>
          <p:cNvSpPr/>
          <p:nvPr/>
        </p:nvSpPr>
        <p:spPr>
          <a:xfrm>
            <a:off x="755650" y="5805488"/>
            <a:ext cx="458788" cy="8636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403350" y="5662613"/>
            <a:ext cx="4464050" cy="57467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1403350" y="6308725"/>
            <a:ext cx="4464050" cy="360363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1476378" y="5656268"/>
            <a:ext cx="4175125" cy="149225"/>
          </a:xfrm>
          <a:prstGeom prst="roundRect">
            <a:avLst/>
          </a:prstGeom>
          <a:noFill/>
          <a:ln cmpd="dbl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5897569" y="3387725"/>
            <a:ext cx="2026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B050"/>
                </a:solidFill>
                <a:latin typeface="Calibri" pitchFamily="34" charset="0"/>
              </a:rPr>
              <a:t>Podsložky 1 úrovně</a:t>
            </a:r>
          </a:p>
        </p:txBody>
      </p:sp>
      <p:cxnSp>
        <p:nvCxnSpPr>
          <p:cNvPr id="29" name="Přímá spojnice 28"/>
          <p:cNvCxnSpPr/>
          <p:nvPr/>
        </p:nvCxnSpPr>
        <p:spPr>
          <a:xfrm>
            <a:off x="5897569" y="2855913"/>
            <a:ext cx="163353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aoblený obdélník 32"/>
          <p:cNvSpPr/>
          <p:nvPr/>
        </p:nvSpPr>
        <p:spPr>
          <a:xfrm>
            <a:off x="1406531" y="6340480"/>
            <a:ext cx="4460875" cy="149225"/>
          </a:xfrm>
          <a:prstGeom prst="roundRect">
            <a:avLst/>
          </a:prstGeom>
          <a:noFill/>
          <a:ln cmpd="dbl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Zaoblený obdélník 33"/>
          <p:cNvSpPr/>
          <p:nvPr/>
        </p:nvSpPr>
        <p:spPr>
          <a:xfrm>
            <a:off x="1462088" y="5884863"/>
            <a:ext cx="4176712" cy="150812"/>
          </a:xfrm>
          <a:prstGeom prst="roundRect">
            <a:avLst/>
          </a:prstGeom>
          <a:noFill/>
          <a:ln cmpd="dbl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1549406" y="6489704"/>
            <a:ext cx="4176713" cy="149225"/>
          </a:xfrm>
          <a:prstGeom prst="roundRect">
            <a:avLst/>
          </a:prstGeom>
          <a:noFill/>
          <a:ln cmpd="dbl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>
            <a:off x="5911850" y="3322641"/>
            <a:ext cx="2338388" cy="57467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5934081" y="4179888"/>
            <a:ext cx="2670175" cy="544512"/>
          </a:xfrm>
          <a:prstGeom prst="roundRect">
            <a:avLst/>
          </a:prstGeom>
          <a:noFill/>
          <a:ln cmpd="dbl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988056" y="4238625"/>
            <a:ext cx="2087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B050"/>
                </a:solidFill>
                <a:latin typeface="Calibri" pitchFamily="34" charset="0"/>
              </a:rPr>
              <a:t>Podsložky 2. úrovně</a:t>
            </a:r>
          </a:p>
        </p:txBody>
      </p:sp>
      <p:sp>
        <p:nvSpPr>
          <p:cNvPr id="39" name="Zaoblený obdélník 38"/>
          <p:cNvSpPr/>
          <p:nvPr/>
        </p:nvSpPr>
        <p:spPr>
          <a:xfrm>
            <a:off x="1293813" y="4365625"/>
            <a:ext cx="3638550" cy="14287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>
            <a:off x="1304925" y="4637092"/>
            <a:ext cx="3627438" cy="12382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Zaoblený obdélník 40"/>
          <p:cNvSpPr/>
          <p:nvPr/>
        </p:nvSpPr>
        <p:spPr>
          <a:xfrm>
            <a:off x="1293813" y="4860929"/>
            <a:ext cx="3638550" cy="122239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8" grpId="0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/>
      <p:bldP spid="33" grpId="0" animBg="1"/>
      <p:bldP spid="34" grpId="0" animBg="1"/>
      <p:bldP spid="35" grpId="0" animBg="1"/>
      <p:bldP spid="36" grpId="0" animBg="1"/>
      <p:bldP spid="37" grpId="0" animBg="1"/>
      <p:bldP spid="27" grpId="0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dnadpis 2"/>
          <p:cNvSpPr>
            <a:spLocks noGrp="1"/>
          </p:cNvSpPr>
          <p:nvPr>
            <p:ph type="subTitle" idx="1"/>
          </p:nvPr>
        </p:nvSpPr>
        <p:spPr>
          <a:xfrm>
            <a:off x="0" y="168931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6627" name="Podnadpis 2"/>
          <p:cNvSpPr txBox="1">
            <a:spLocks/>
          </p:cNvSpPr>
          <p:nvPr/>
        </p:nvSpPr>
        <p:spPr bwMode="auto">
          <a:xfrm>
            <a:off x="236538" y="981078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7030A0"/>
                </a:solidFill>
                <a:latin typeface="Calibri" pitchFamily="34" charset="0"/>
              </a:rPr>
              <a:t>Jednotlivosti</a:t>
            </a:r>
            <a:r>
              <a:rPr lang="cs-CZ" altLang="cs-CZ" dirty="0">
                <a:latin typeface="Calibri" pitchFamily="34" charset="0"/>
              </a:rPr>
              <a:t> se v </a:t>
            </a:r>
            <a:r>
              <a:rPr lang="cs-CZ" altLang="cs-CZ" dirty="0" smtClean="0">
                <a:latin typeface="Calibri" pitchFamily="34" charset="0"/>
              </a:rPr>
              <a:t>případě </a:t>
            </a:r>
            <a:r>
              <a:rPr lang="cs-CZ" altLang="cs-CZ" dirty="0">
                <a:latin typeface="Calibri" pitchFamily="34" charset="0"/>
              </a:rPr>
              <a:t>potřeby dále dělí na </a:t>
            </a:r>
            <a:r>
              <a:rPr lang="cs-CZ" altLang="cs-CZ" b="1" dirty="0">
                <a:solidFill>
                  <a:srgbClr val="7030A0"/>
                </a:solidFill>
                <a:latin typeface="Calibri" pitchFamily="34" charset="0"/>
              </a:rPr>
              <a:t>části jednotlivosti </a:t>
            </a:r>
            <a:r>
              <a:rPr lang="cs-CZ" altLang="cs-CZ" dirty="0">
                <a:latin typeface="Calibri" pitchFamily="34" charset="0"/>
              </a:rPr>
              <a:t>(</a:t>
            </a:r>
            <a:r>
              <a:rPr lang="cs-CZ" altLang="cs-CZ" i="1" dirty="0">
                <a:latin typeface="Calibri" pitchFamily="34" charset="0"/>
              </a:rPr>
              <a:t>1 až n úrovně</a:t>
            </a:r>
            <a:r>
              <a:rPr lang="cs-CZ" altLang="cs-CZ" dirty="0">
                <a:latin typeface="Calibri" pitchFamily="34" charset="0"/>
              </a:rPr>
              <a:t>). </a:t>
            </a:r>
            <a:endParaRPr lang="cs-CZ" altLang="cs-CZ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Obláček 1"/>
          <p:cNvSpPr/>
          <p:nvPr/>
        </p:nvSpPr>
        <p:spPr>
          <a:xfrm>
            <a:off x="6732588" y="5373692"/>
            <a:ext cx="2087562" cy="115093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09" name="TextovéPole 2"/>
          <p:cNvSpPr txBox="1">
            <a:spLocks noChangeArrowheads="1"/>
          </p:cNvSpPr>
          <p:nvPr/>
        </p:nvSpPr>
        <p:spPr bwMode="auto">
          <a:xfrm>
            <a:off x="7010402" y="5759451"/>
            <a:ext cx="906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 smtClean="0">
                <a:latin typeface="Calibri" pitchFamily="34" charset="0"/>
              </a:rPr>
              <a:t>čtvrtá</a:t>
            </a:r>
            <a:r>
              <a:rPr lang="cs-CZ" altLang="cs-CZ" b="1" dirty="0">
                <a:latin typeface="Calibri" pitchFamily="34" charset="0"/>
              </a:rPr>
              <a:t>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2075"/>
            <a:ext cx="6048375" cy="54959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705600" y="1627189"/>
            <a:ext cx="1338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Jednotlivost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371730" y="5157789"/>
            <a:ext cx="2016125" cy="1285875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787900" y="5373688"/>
            <a:ext cx="1834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Část jednotlivosti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05" y="1628774"/>
            <a:ext cx="7397750" cy="2736851"/>
          </a:xfrm>
          <a:prstGeom prst="rect">
            <a:avLst/>
          </a:prstGeom>
          <a:noFill/>
          <a:ln w="31750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940426" y="4365625"/>
            <a:ext cx="1375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a její popis…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7" grpId="1"/>
      <p:bldP spid="5" grpId="0"/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-3769" y="548680"/>
            <a:ext cx="9144000" cy="50323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Úrovně popisu </a:t>
            </a:r>
            <a:r>
              <a:rPr lang="cs-CZ" sz="2800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a jejich vazba na </a:t>
            </a: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evidenční jednotky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91000" cy="47244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Archivní soubor </a:t>
            </a:r>
            <a:r>
              <a:rPr lang="cs-CZ" dirty="0" smtClean="0">
                <a:latin typeface="Calibri" pitchFamily="34" charset="0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0070C0"/>
                </a:solidFill>
                <a:latin typeface="Calibri" pitchFamily="34" charset="0"/>
              </a:rPr>
              <a:t>Série (nižší série)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00B050"/>
                </a:solidFill>
                <a:latin typeface="Calibri" pitchFamily="34" charset="0"/>
              </a:rPr>
              <a:t>Složka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  <a:latin typeface="Calibri" pitchFamily="34" charset="0"/>
              </a:rPr>
              <a:t>podsložky</a:t>
            </a:r>
            <a:r>
              <a:rPr lang="cs-CZ" b="1" dirty="0" smtClean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7030A0"/>
                </a:solidFill>
                <a:latin typeface="Calibri" pitchFamily="34" charset="0"/>
              </a:rPr>
              <a:t>Jednotlivosti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rgbClr val="7030A0"/>
                </a:solidFill>
                <a:latin typeface="Calibri" pitchFamily="34" charset="0"/>
              </a:rPr>
              <a:t>(části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>
                <a:solidFill>
                  <a:srgbClr val="7030A0"/>
                </a:solidFill>
                <a:latin typeface="Calibri" pitchFamily="34" charset="0"/>
              </a:rPr>
              <a:t>j</a:t>
            </a:r>
            <a:r>
              <a:rPr lang="cs-CZ" b="1" dirty="0" smtClean="0">
                <a:solidFill>
                  <a:srgbClr val="7030A0"/>
                </a:solidFill>
                <a:latin typeface="Calibri" pitchFamily="34" charset="0"/>
              </a:rPr>
              <a:t>ednotlivosti)</a:t>
            </a:r>
            <a:r>
              <a:rPr lang="cs-CZ" dirty="0" smtClean="0">
                <a:latin typeface="Calibri" pitchFamily="34" charset="0"/>
              </a:rPr>
              <a:t>	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87900" y="1268413"/>
            <a:ext cx="4038600" cy="492918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rchivní fond, sbírka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z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achycení celé hierarchie a vztahů mezi dílčími celky archiválií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nadpisy)</a:t>
            </a:r>
          </a:p>
          <a:p>
            <a:pPr marL="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množstevní evidenční jednotky karton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, fascikl,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dataset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shluky jednotlivin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rchiválie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evidované prostřednictvím evidenčních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a dílčích evidenčních jednotek a jednotlivosti ze složek (protokol, dopis, plán atd. atd. atd.)</a:t>
            </a:r>
            <a:endParaRPr lang="cs-CZ" dirty="0">
              <a:solidFill>
                <a:schemeClr val="tx1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Calibri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394075" y="1268413"/>
            <a:ext cx="977900" cy="48418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394075" y="2205041"/>
            <a:ext cx="977900" cy="484187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394075" y="3213103"/>
            <a:ext cx="977900" cy="484188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348038" y="4508503"/>
            <a:ext cx="977900" cy="4841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Podnadpis 2"/>
          <p:cNvSpPr txBox="1">
            <a:spLocks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Calibri" pitchFamily="34" charset="0"/>
              </a:rPr>
              <a:t>  ROADSHOW 2014-2015</a:t>
            </a:r>
            <a:endParaRPr lang="cs-CZ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60932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>
                <a:latin typeface="Calibri" pitchFamily="34" charset="0"/>
              </a:rPr>
              <a:t>U nás byly  </a:t>
            </a:r>
            <a:r>
              <a:rPr lang="cs-CZ" altLang="cs-CZ" b="1" dirty="0" smtClean="0">
                <a:latin typeface="Calibri" pitchFamily="34" charset="0"/>
              </a:rPr>
              <a:t>úrovně</a:t>
            </a:r>
            <a:r>
              <a:rPr lang="cs-CZ" altLang="cs-CZ" dirty="0" smtClean="0">
                <a:latin typeface="Calibri" pitchFamily="34" charset="0"/>
              </a:rPr>
              <a:t> složka a jednotlivost spojeny s </a:t>
            </a:r>
            <a:r>
              <a:rPr lang="cs-CZ" altLang="cs-CZ" b="1" dirty="0" smtClean="0">
                <a:latin typeface="Calibri" pitchFamily="34" charset="0"/>
              </a:rPr>
              <a:t>evidenčními jednotkami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0" y="188917"/>
            <a:ext cx="9144000" cy="49053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4579" name="Podnadpis 2"/>
          <p:cNvSpPr>
            <a:spLocks noGrp="1"/>
          </p:cNvSpPr>
          <p:nvPr>
            <p:ph idx="1"/>
          </p:nvPr>
        </p:nvSpPr>
        <p:spPr>
          <a:xfrm>
            <a:off x="323850" y="981075"/>
            <a:ext cx="8504238" cy="15113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Pravidlo </a:t>
            </a:r>
            <a:r>
              <a:rPr lang="cs-CZ" altLang="cs-CZ" sz="2400" b="1" dirty="0" smtClean="0">
                <a:solidFill>
                  <a:schemeClr val="tx1"/>
                </a:solidFill>
                <a:latin typeface="Calibri" pitchFamily="34" charset="0"/>
              </a:rPr>
              <a:t>informace odpovídající úrovni </a:t>
            </a: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popisu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Na každé úrovni archivního popisu se zaznamenávají jen takové informace, které přísluší dané konkrétní jednotce popisu.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400" dirty="0" smtClean="0"/>
          </a:p>
        </p:txBody>
      </p:sp>
      <p:sp>
        <p:nvSpPr>
          <p:cNvPr id="4" name="Ovál 3"/>
          <p:cNvSpPr/>
          <p:nvPr/>
        </p:nvSpPr>
        <p:spPr>
          <a:xfrm>
            <a:off x="722313" y="4797429"/>
            <a:ext cx="2233612" cy="8604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874719" y="4886329"/>
            <a:ext cx="2147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Soupis služebních</a:t>
            </a:r>
          </a:p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telefonních čísel…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178306" y="5354642"/>
            <a:ext cx="37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7030A0"/>
                </a:solidFill>
                <a:latin typeface="Calibri" pitchFamily="34" charset="0"/>
              </a:rPr>
              <a:t>počet stran </a:t>
            </a:r>
            <a:r>
              <a:rPr lang="cs-CZ" altLang="cs-CZ">
                <a:latin typeface="Calibri" pitchFamily="34" charset="0"/>
              </a:rPr>
              <a:t>ano(?), </a:t>
            </a:r>
            <a:r>
              <a:rPr lang="cs-CZ" altLang="cs-CZ">
                <a:solidFill>
                  <a:srgbClr val="7030A0"/>
                </a:solidFill>
                <a:latin typeface="Calibri" pitchFamily="34" charset="0"/>
              </a:rPr>
              <a:t>původce fondu</a:t>
            </a:r>
            <a:r>
              <a:rPr lang="cs-CZ" altLang="cs-CZ">
                <a:latin typeface="Calibri" pitchFamily="34" charset="0"/>
              </a:rPr>
              <a:t> ne,</a:t>
            </a:r>
          </a:p>
          <a:p>
            <a:pPr eaLnBrk="1" hangingPunct="1"/>
            <a:r>
              <a:rPr lang="cs-CZ" altLang="cs-CZ">
                <a:solidFill>
                  <a:srgbClr val="7030A0"/>
                </a:solidFill>
                <a:latin typeface="Calibri" pitchFamily="34" charset="0"/>
              </a:rPr>
              <a:t>regest</a:t>
            </a:r>
            <a:r>
              <a:rPr lang="cs-CZ" altLang="cs-CZ">
                <a:latin typeface="Calibri" pitchFamily="34" charset="0"/>
              </a:rPr>
              <a:t> ano, </a:t>
            </a:r>
            <a:r>
              <a:rPr lang="cs-CZ" altLang="cs-CZ">
                <a:solidFill>
                  <a:srgbClr val="7030A0"/>
                </a:solidFill>
                <a:latin typeface="Calibri" pitchFamily="34" charset="0"/>
              </a:rPr>
              <a:t>název série</a:t>
            </a:r>
            <a:r>
              <a:rPr lang="cs-CZ" altLang="cs-CZ">
                <a:latin typeface="Calibri" pitchFamily="34" charset="0"/>
              </a:rPr>
              <a:t> ne, </a:t>
            </a:r>
            <a:r>
              <a:rPr lang="cs-CZ" altLang="cs-CZ">
                <a:solidFill>
                  <a:srgbClr val="7030A0"/>
                </a:solidFill>
                <a:latin typeface="Calibri" pitchFamily="34" charset="0"/>
              </a:rPr>
              <a:t>NAD</a:t>
            </a:r>
            <a:r>
              <a:rPr lang="cs-CZ" altLang="cs-CZ">
                <a:latin typeface="Calibri" pitchFamily="34" charset="0"/>
              </a:rPr>
              <a:t> ne </a:t>
            </a:r>
          </a:p>
        </p:txBody>
      </p:sp>
      <p:sp>
        <p:nvSpPr>
          <p:cNvPr id="9" name="Ovál 8"/>
          <p:cNvSpPr/>
          <p:nvPr/>
        </p:nvSpPr>
        <p:spPr>
          <a:xfrm>
            <a:off x="684213" y="4740280"/>
            <a:ext cx="3600450" cy="9366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879725" y="4816476"/>
            <a:ext cx="14112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Spolupráce fašist…</a:t>
            </a:r>
          </a:p>
          <a:p>
            <a:pPr eaLnBrk="1" hangingPunct="1"/>
            <a:endParaRPr lang="cs-CZ" altLang="cs-CZ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684213" y="3632203"/>
            <a:ext cx="3606800" cy="30241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4413250" y="3873500"/>
            <a:ext cx="3684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70C0"/>
                </a:solidFill>
                <a:latin typeface="Calibri" pitchFamily="34" charset="0"/>
              </a:rPr>
              <a:t>počet stran</a:t>
            </a:r>
            <a:r>
              <a:rPr lang="cs-CZ" altLang="cs-CZ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cs-CZ" altLang="cs-CZ">
                <a:latin typeface="Calibri" pitchFamily="34" charset="0"/>
              </a:rPr>
              <a:t>ne, </a:t>
            </a:r>
            <a:r>
              <a:rPr lang="cs-CZ" altLang="cs-CZ">
                <a:solidFill>
                  <a:srgbClr val="0070C0"/>
                </a:solidFill>
                <a:latin typeface="Calibri" pitchFamily="34" charset="0"/>
              </a:rPr>
              <a:t>původce fondu </a:t>
            </a:r>
            <a:r>
              <a:rPr lang="cs-CZ" altLang="cs-CZ">
                <a:latin typeface="Calibri" pitchFamily="34" charset="0"/>
              </a:rPr>
              <a:t>ne,</a:t>
            </a:r>
          </a:p>
          <a:p>
            <a:pPr eaLnBrk="1" hangingPunct="1"/>
            <a:r>
              <a:rPr lang="cs-CZ" altLang="cs-CZ">
                <a:solidFill>
                  <a:srgbClr val="0070C0"/>
                </a:solidFill>
                <a:latin typeface="Calibri" pitchFamily="34" charset="0"/>
              </a:rPr>
              <a:t>regesty obsažených spisů</a:t>
            </a:r>
            <a:r>
              <a:rPr lang="cs-CZ" altLang="cs-CZ">
                <a:latin typeface="Calibri" pitchFamily="34" charset="0"/>
              </a:rPr>
              <a:t> ne, </a:t>
            </a:r>
            <a:r>
              <a:rPr lang="cs-CZ" altLang="cs-CZ">
                <a:solidFill>
                  <a:srgbClr val="0070C0"/>
                </a:solidFill>
                <a:latin typeface="Calibri" pitchFamily="34" charset="0"/>
              </a:rPr>
              <a:t>název série </a:t>
            </a:r>
            <a:r>
              <a:rPr lang="cs-CZ" altLang="cs-CZ">
                <a:latin typeface="Calibri" pitchFamily="34" charset="0"/>
              </a:rPr>
              <a:t>ano, </a:t>
            </a:r>
            <a:r>
              <a:rPr lang="cs-CZ" altLang="cs-CZ">
                <a:solidFill>
                  <a:srgbClr val="0070C0"/>
                </a:solidFill>
                <a:latin typeface="Calibri" pitchFamily="34" charset="0"/>
              </a:rPr>
              <a:t>NAD</a:t>
            </a:r>
            <a:r>
              <a:rPr lang="cs-CZ" altLang="cs-CZ">
                <a:latin typeface="Calibri" pitchFamily="34" charset="0"/>
              </a:rPr>
              <a:t> ne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1235075" y="4151313"/>
            <a:ext cx="2178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a) Tajná registratura</a:t>
            </a:r>
          </a:p>
        </p:txBody>
      </p:sp>
      <p:sp>
        <p:nvSpPr>
          <p:cNvPr id="14" name="Ovál 13"/>
          <p:cNvSpPr/>
          <p:nvPr/>
        </p:nvSpPr>
        <p:spPr>
          <a:xfrm>
            <a:off x="179394" y="2205041"/>
            <a:ext cx="4321175" cy="4537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298575" y="2441576"/>
            <a:ext cx="2114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Říšský protektor v Čechách a na Moravě, služebna pro zemi Moravu, Brno</a:t>
            </a: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4140200" y="25241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C00000"/>
                </a:solidFill>
                <a:latin typeface="Calibri" pitchFamily="34" charset="0"/>
              </a:rPr>
              <a:t>počet stran </a:t>
            </a:r>
            <a:r>
              <a:rPr lang="cs-CZ" altLang="cs-CZ" dirty="0">
                <a:latin typeface="Calibri" pitchFamily="34" charset="0"/>
              </a:rPr>
              <a:t>ne, </a:t>
            </a:r>
            <a:r>
              <a:rPr lang="cs-CZ" altLang="cs-CZ" dirty="0">
                <a:solidFill>
                  <a:srgbClr val="C00000"/>
                </a:solidFill>
                <a:latin typeface="Calibri" pitchFamily="34" charset="0"/>
              </a:rPr>
              <a:t>původce fondu </a:t>
            </a:r>
            <a:r>
              <a:rPr lang="cs-CZ" altLang="cs-CZ" dirty="0">
                <a:latin typeface="Calibri" pitchFamily="34" charset="0"/>
              </a:rPr>
              <a:t>ano,</a:t>
            </a:r>
          </a:p>
          <a:p>
            <a:pPr eaLnBrk="1" hangingPunct="1"/>
            <a:r>
              <a:rPr lang="cs-CZ" altLang="cs-CZ" dirty="0">
                <a:solidFill>
                  <a:srgbClr val="C00000"/>
                </a:solidFill>
                <a:latin typeface="Calibri" pitchFamily="34" charset="0"/>
              </a:rPr>
              <a:t>regesty</a:t>
            </a:r>
            <a:r>
              <a:rPr lang="cs-CZ" altLang="cs-CZ" dirty="0">
                <a:latin typeface="Calibri" pitchFamily="34" charset="0"/>
              </a:rPr>
              <a:t> ne, </a:t>
            </a:r>
            <a:r>
              <a:rPr lang="cs-CZ" altLang="cs-CZ" dirty="0">
                <a:solidFill>
                  <a:srgbClr val="C00000"/>
                </a:solidFill>
                <a:latin typeface="Calibri" pitchFamily="34" charset="0"/>
              </a:rPr>
              <a:t>názvy podřízených sérií </a:t>
            </a:r>
            <a:r>
              <a:rPr lang="cs-CZ" altLang="cs-CZ" dirty="0">
                <a:latin typeface="Calibri" pitchFamily="34" charset="0"/>
              </a:rPr>
              <a:t>ne, </a:t>
            </a:r>
            <a:r>
              <a:rPr lang="cs-CZ" altLang="cs-CZ" dirty="0">
                <a:solidFill>
                  <a:srgbClr val="C00000"/>
                </a:solidFill>
                <a:latin typeface="Calibri" pitchFamily="34" charset="0"/>
              </a:rPr>
              <a:t>NAD</a:t>
            </a:r>
            <a:r>
              <a:rPr lang="cs-CZ" altLang="cs-CZ" dirty="0">
                <a:latin typeface="Calibri" pitchFamily="34" charset="0"/>
              </a:rPr>
              <a:t>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8675" name="Podnadpis 2"/>
          <p:cNvSpPr>
            <a:spLocks noGrp="1"/>
          </p:cNvSpPr>
          <p:nvPr>
            <p:ph idx="1"/>
          </p:nvPr>
        </p:nvSpPr>
        <p:spPr>
          <a:xfrm>
            <a:off x="323850" y="981075"/>
            <a:ext cx="8504238" cy="21605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altLang="cs-CZ" sz="2400" smtClean="0">
                <a:solidFill>
                  <a:schemeClr val="tx1"/>
                </a:solidFill>
                <a:latin typeface="Calibri" pitchFamily="34" charset="0"/>
              </a:rPr>
              <a:t>Pravidlo </a:t>
            </a:r>
            <a:r>
              <a:rPr lang="cs-CZ" altLang="cs-CZ" sz="2400" b="1" smtClean="0">
                <a:solidFill>
                  <a:schemeClr val="tx1"/>
                </a:solidFill>
                <a:latin typeface="Calibri" pitchFamily="34" charset="0"/>
              </a:rPr>
              <a:t>propojení popisů v hierarchii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cs-CZ" altLang="cs-CZ" sz="2400" smtClean="0">
                <a:solidFill>
                  <a:schemeClr val="tx1"/>
                </a:solidFill>
                <a:latin typeface="Calibri" pitchFamily="34" charset="0"/>
              </a:rPr>
              <a:t>Pro každou jednotku popisu se určuje přesné místo v celé hierarchii popisu. Označením jednotky popisu příslušnou úrovní archivního popisu se zdůrazňují souvislosti ve vertikální ose archivního materiálu a míra konkretizace popisu.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400" smtClean="0">
              <a:solidFill>
                <a:srgbClr val="0070C0"/>
              </a:solidFill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8781" y="549279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C00000"/>
                </a:solidFill>
                <a:latin typeface="Calibri" pitchFamily="34" charset="0"/>
              </a:rPr>
              <a:t>Státní soud Brno</a:t>
            </a:r>
            <a:r>
              <a:rPr lang="cs-CZ" altLang="cs-CZ" dirty="0">
                <a:latin typeface="Calibri" pitchFamily="34" charset="0"/>
              </a:rPr>
              <a:t>; </a:t>
            </a:r>
            <a:r>
              <a:rPr lang="cs-CZ" altLang="cs-CZ" b="1" dirty="0">
                <a:solidFill>
                  <a:srgbClr val="0070C0"/>
                </a:solidFill>
                <a:latin typeface="Calibri" pitchFamily="34" charset="0"/>
              </a:rPr>
              <a:t>Skupina </a:t>
            </a:r>
            <a:r>
              <a:rPr lang="cs-CZ" altLang="cs-CZ" b="1" dirty="0" err="1">
                <a:solidFill>
                  <a:srgbClr val="0070C0"/>
                </a:solidFill>
                <a:latin typeface="Calibri" pitchFamily="34" charset="0"/>
              </a:rPr>
              <a:t>Or</a:t>
            </a:r>
            <a:r>
              <a:rPr lang="cs-CZ" altLang="cs-CZ" b="1" dirty="0">
                <a:solidFill>
                  <a:srgbClr val="0070C0"/>
                </a:solidFill>
                <a:latin typeface="Calibri" pitchFamily="34" charset="0"/>
              </a:rPr>
              <a:t> II</a:t>
            </a:r>
            <a:r>
              <a:rPr lang="cs-CZ" altLang="cs-CZ" dirty="0">
                <a:latin typeface="Calibri" pitchFamily="34" charset="0"/>
              </a:rPr>
              <a:t>; </a:t>
            </a:r>
            <a:r>
              <a:rPr lang="cs-CZ" altLang="cs-CZ" b="1" dirty="0" err="1">
                <a:solidFill>
                  <a:srgbClr val="00B050"/>
                </a:solidFill>
                <a:latin typeface="Calibri" pitchFamily="34" charset="0"/>
              </a:rPr>
              <a:t>Or</a:t>
            </a:r>
            <a:r>
              <a:rPr lang="cs-CZ" altLang="cs-CZ" b="1" dirty="0">
                <a:solidFill>
                  <a:srgbClr val="00B050"/>
                </a:solidFill>
                <a:latin typeface="Calibri" pitchFamily="34" charset="0"/>
              </a:rPr>
              <a:t> II – 43 Vítězslav Tůma</a:t>
            </a:r>
            <a:r>
              <a:rPr lang="cs-CZ" altLang="cs-CZ" dirty="0">
                <a:latin typeface="Calibri" pitchFamily="34" charset="0"/>
              </a:rPr>
              <a:t>; </a:t>
            </a:r>
            <a:r>
              <a:rPr lang="cs-CZ" altLang="cs-CZ" b="1" dirty="0">
                <a:solidFill>
                  <a:srgbClr val="7030A0"/>
                </a:solidFill>
                <a:latin typeface="Calibri" pitchFamily="34" charset="0"/>
              </a:rPr>
              <a:t>Obžaloba ze dne…; fotografie vlepená na </a:t>
            </a:r>
            <a:r>
              <a:rPr lang="cs-CZ" altLang="cs-CZ" b="1" dirty="0" err="1">
                <a:solidFill>
                  <a:srgbClr val="7030A0"/>
                </a:solidFill>
                <a:latin typeface="Calibri" pitchFamily="34" charset="0"/>
              </a:rPr>
              <a:t>str</a:t>
            </a:r>
            <a:r>
              <a:rPr lang="cs-CZ" altLang="cs-CZ" b="1" dirty="0">
                <a:solidFill>
                  <a:srgbClr val="7030A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55881" y="1484313"/>
            <a:ext cx="2663825" cy="7921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3050" y="2565403"/>
            <a:ext cx="2324100" cy="6477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84665" y="2565401"/>
            <a:ext cx="1582737" cy="7921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55588" y="5062542"/>
            <a:ext cx="2882900" cy="4540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887788" y="4954588"/>
            <a:ext cx="1079500" cy="863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95744" y="3719513"/>
            <a:ext cx="1081087" cy="863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732588" y="3719513"/>
            <a:ext cx="1079500" cy="863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416550" y="3719513"/>
            <a:ext cx="1081088" cy="863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80994" y="3709992"/>
            <a:ext cx="3354387" cy="5921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B05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3856" y="6092825"/>
            <a:ext cx="2879725" cy="64928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2619375" y="2276479"/>
            <a:ext cx="844550" cy="612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463925" y="2276475"/>
            <a:ext cx="820738" cy="647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4" idx="2"/>
          </p:cNvCxnSpPr>
          <p:nvPr/>
        </p:nvCxnSpPr>
        <p:spPr>
          <a:xfrm>
            <a:off x="1435106" y="3213100"/>
            <a:ext cx="523875" cy="5064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4" idx="2"/>
          </p:cNvCxnSpPr>
          <p:nvPr/>
        </p:nvCxnSpPr>
        <p:spPr>
          <a:xfrm flipH="1">
            <a:off x="900113" y="4302128"/>
            <a:ext cx="1058862" cy="7604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4" idx="2"/>
            <a:endCxn id="7" idx="0"/>
          </p:cNvCxnSpPr>
          <p:nvPr/>
        </p:nvCxnSpPr>
        <p:spPr>
          <a:xfrm>
            <a:off x="1958975" y="4302129"/>
            <a:ext cx="2468563" cy="652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6" idx="2"/>
          </p:cNvCxnSpPr>
          <p:nvPr/>
        </p:nvCxnSpPr>
        <p:spPr>
          <a:xfrm flipH="1">
            <a:off x="1522419" y="5516566"/>
            <a:ext cx="174625" cy="5762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5" idx="2"/>
          </p:cNvCxnSpPr>
          <p:nvPr/>
        </p:nvCxnSpPr>
        <p:spPr>
          <a:xfrm flipH="1">
            <a:off x="4716463" y="3357566"/>
            <a:ext cx="360362" cy="3619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5" idx="2"/>
            <a:endCxn id="12" idx="0"/>
          </p:cNvCxnSpPr>
          <p:nvPr/>
        </p:nvCxnSpPr>
        <p:spPr>
          <a:xfrm>
            <a:off x="5076831" y="3357566"/>
            <a:ext cx="881063" cy="3619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5" idx="2"/>
            <a:endCxn id="11" idx="0"/>
          </p:cNvCxnSpPr>
          <p:nvPr/>
        </p:nvCxnSpPr>
        <p:spPr>
          <a:xfrm>
            <a:off x="5076829" y="3357566"/>
            <a:ext cx="2195513" cy="3619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TextovéPole 28672"/>
          <p:cNvSpPr txBox="1">
            <a:spLocks noChangeArrowheads="1"/>
          </p:cNvSpPr>
          <p:nvPr/>
        </p:nvSpPr>
        <p:spPr bwMode="auto">
          <a:xfrm>
            <a:off x="2465388" y="1557342"/>
            <a:ext cx="2633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Státní soud Brno </a:t>
            </a:r>
            <a:br>
              <a:rPr lang="cs-CZ" altLang="cs-CZ" b="1">
                <a:solidFill>
                  <a:srgbClr val="C00000"/>
                </a:solidFill>
                <a:latin typeface="Calibri" pitchFamily="34" charset="0"/>
              </a:rPr>
            </a:br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1948-1952</a:t>
            </a:r>
            <a:endParaRPr lang="cs-CZ" altLang="cs-CZ">
              <a:latin typeface="Calibri" pitchFamily="34" charset="0"/>
            </a:endParaRPr>
          </a:p>
        </p:txBody>
      </p:sp>
      <p:sp>
        <p:nvSpPr>
          <p:cNvPr id="28676" name="TextovéPole 28675"/>
          <p:cNvSpPr txBox="1">
            <a:spLocks noChangeArrowheads="1"/>
          </p:cNvSpPr>
          <p:nvPr/>
        </p:nvSpPr>
        <p:spPr bwMode="auto">
          <a:xfrm>
            <a:off x="333375" y="2619375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 </a:t>
            </a:r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Skupina Or II</a:t>
            </a:r>
          </a:p>
        </p:txBody>
      </p:sp>
      <p:sp>
        <p:nvSpPr>
          <p:cNvPr id="28677" name="TextovéPole 28676"/>
          <p:cNvSpPr txBox="1">
            <a:spLocks noChangeArrowheads="1"/>
          </p:cNvSpPr>
          <p:nvPr/>
        </p:nvSpPr>
        <p:spPr bwMode="auto">
          <a:xfrm>
            <a:off x="346076" y="3709989"/>
            <a:ext cx="2523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B050"/>
                </a:solidFill>
                <a:latin typeface="Calibri" pitchFamily="34" charset="0"/>
              </a:rPr>
              <a:t>Or II – 43 Vítězslav Tůma</a:t>
            </a:r>
            <a:endParaRPr lang="cs-CZ" altLang="cs-CZ" b="1">
              <a:latin typeface="Calibri" pitchFamily="34" charset="0"/>
            </a:endParaRPr>
          </a:p>
        </p:txBody>
      </p:sp>
      <p:sp>
        <p:nvSpPr>
          <p:cNvPr id="28678" name="TextovéPole 28677"/>
          <p:cNvSpPr txBox="1">
            <a:spLocks noChangeArrowheads="1"/>
          </p:cNvSpPr>
          <p:nvPr/>
        </p:nvSpPr>
        <p:spPr bwMode="auto">
          <a:xfrm>
            <a:off x="260355" y="5062539"/>
            <a:ext cx="1913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Obžaloba ze dne…</a:t>
            </a:r>
          </a:p>
        </p:txBody>
      </p:sp>
      <p:sp>
        <p:nvSpPr>
          <p:cNvPr id="28682" name="TextovéPole 28681"/>
          <p:cNvSpPr txBox="1">
            <a:spLocks noChangeArrowheads="1"/>
          </p:cNvSpPr>
          <p:nvPr/>
        </p:nvSpPr>
        <p:spPr bwMode="auto">
          <a:xfrm>
            <a:off x="473076" y="6234113"/>
            <a:ext cx="2690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7030A0"/>
                </a:solidFill>
                <a:latin typeface="Calibri" pitchFamily="34" charset="0"/>
              </a:rPr>
              <a:t>fotografie vlepená na str…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0" y="188916"/>
            <a:ext cx="9144000" cy="50323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  <a:endParaRPr lang="cs-CZ" sz="2800" b="1" cap="none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435" name="Podnadpis 2"/>
          <p:cNvSpPr>
            <a:spLocks noGrp="1"/>
          </p:cNvSpPr>
          <p:nvPr>
            <p:ph idx="1"/>
          </p:nvPr>
        </p:nvSpPr>
        <p:spPr>
          <a:xfrm>
            <a:off x="301625" y="1527180"/>
            <a:ext cx="8504238" cy="19018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Pravidlo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neopakování informací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Popis z vyšších úrovní popisu se automaticky dědí na nižší úrovně, což znamená, že informace uvedené u vyšších jednotek popisu nemusí být znovu explicitně opakovány u jednotek nižších.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35" y="14203"/>
            <a:ext cx="646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59113" y="1773242"/>
            <a:ext cx="2233612" cy="2873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80068" y="1773239"/>
            <a:ext cx="1080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00B050"/>
                </a:solidFill>
                <a:latin typeface="Calibri" pitchFamily="34" charset="0"/>
              </a:rPr>
              <a:t>1962-1978</a:t>
            </a:r>
          </a:p>
        </p:txBody>
      </p:sp>
      <p:sp>
        <p:nvSpPr>
          <p:cNvPr id="5" name="Obdélník 4"/>
          <p:cNvSpPr/>
          <p:nvPr/>
        </p:nvSpPr>
        <p:spPr>
          <a:xfrm>
            <a:off x="2987681" y="2124079"/>
            <a:ext cx="504825" cy="3476625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411414" y="148431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B050"/>
                </a:solidFill>
                <a:latin typeface="Calibri" pitchFamily="34" charset="0"/>
              </a:rPr>
              <a:t>Složka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503613" y="2266951"/>
            <a:ext cx="1103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B050"/>
                </a:solidFill>
                <a:latin typeface="Calibri" pitchFamily="34" charset="0"/>
              </a:rPr>
              <a:t>Podsložky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0" y="188916"/>
            <a:ext cx="9144000" cy="50323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  <a:endParaRPr lang="cs-CZ" sz="2800" b="1" cap="none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435" name="Podnadpis 2"/>
          <p:cNvSpPr>
            <a:spLocks noGrp="1"/>
          </p:cNvSpPr>
          <p:nvPr>
            <p:ph idx="1"/>
          </p:nvPr>
        </p:nvSpPr>
        <p:spPr>
          <a:xfrm>
            <a:off x="301625" y="1052517"/>
            <a:ext cx="8504238" cy="14398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A hlavně univerzální archivní pravidlo platné od roku 1958, platné i po roce 2013, platné i po roce 2068, před </a:t>
            </a:r>
            <a:r>
              <a:rPr lang="cs-CZ" sz="2400" dirty="0" err="1" smtClean="0">
                <a:solidFill>
                  <a:schemeClr val="tx1"/>
                </a:solidFill>
                <a:latin typeface="Calibri" pitchFamily="34" charset="0"/>
              </a:rPr>
              <a:t>MARem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, za </a:t>
            </a:r>
            <a:r>
              <a:rPr lang="cs-CZ" sz="2400" dirty="0" err="1" smtClean="0">
                <a:solidFill>
                  <a:schemeClr val="tx1"/>
                </a:solidFill>
                <a:latin typeface="Calibri" pitchFamily="34" charset="0"/>
              </a:rPr>
              <a:t>MARem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Pravidlo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zdravého rozumu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6" y="4437067"/>
            <a:ext cx="24669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130675" y="2201863"/>
            <a:ext cx="4471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</a:rPr>
              <a:t>ZP jsou návodem, nikoliv svěrací kazajkou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545019" y="2727325"/>
            <a:ext cx="3743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</a:rPr>
              <a:t>nemohou obsahovat každý příklad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597400" y="3259144"/>
            <a:ext cx="4078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Calibri" pitchFamily="34" charset="0"/>
              </a:rPr>
              <a:t>ale </a:t>
            </a:r>
            <a:r>
              <a:rPr lang="cs-CZ" altLang="cs-CZ" sz="2000" b="1" dirty="0">
                <a:latin typeface="Calibri" pitchFamily="34" charset="0"/>
              </a:rPr>
              <a:t>návodně ilustrují zásady, principy</a:t>
            </a:r>
            <a:r>
              <a:rPr lang="cs-CZ" altLang="cs-CZ" sz="2000" dirty="0">
                <a:latin typeface="Calibri" pitchFamily="34" charset="0"/>
              </a:rPr>
              <a:t>, které je </a:t>
            </a:r>
            <a:r>
              <a:rPr lang="cs-CZ" altLang="cs-CZ" sz="2000" b="1" dirty="0">
                <a:latin typeface="Calibri" pitchFamily="34" charset="0"/>
              </a:rPr>
              <a:t>nutné adekvátně </a:t>
            </a:r>
            <a:r>
              <a:rPr lang="cs-CZ" altLang="cs-CZ" sz="2000" dirty="0">
                <a:latin typeface="Calibri" pitchFamily="34" charset="0"/>
              </a:rPr>
              <a:t>použít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55654" y="5389563"/>
            <a:ext cx="4006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>
                <a:latin typeface="Calibri" pitchFamily="34" charset="0"/>
              </a:rPr>
              <a:t>archivář není a nikdy nebude cvičený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Přeprala to ELZA?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6" y="1700808"/>
            <a:ext cx="685571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6192688"/>
          </a:xfrm>
        </p:spPr>
        <p:txBody>
          <a:bodyPr>
            <a:normAutofit/>
          </a:bodyPr>
          <a:lstStyle/>
          <a:p>
            <a:r>
              <a:rPr lang="cs-CZ" dirty="0" smtClean="0"/>
              <a:t>- Jak ELZA reaguje na novinky spojené se Základními pravidly pro zpracování archiválií 2013(2015)?</a:t>
            </a:r>
            <a:br>
              <a:rPr lang="cs-CZ" dirty="0" smtClean="0"/>
            </a:br>
            <a:r>
              <a:rPr lang="cs-CZ" dirty="0" smtClean="0"/>
              <a:t>- Přenese teorii do praxe?</a:t>
            </a:r>
            <a:br>
              <a:rPr lang="cs-CZ" dirty="0" smtClean="0"/>
            </a:br>
            <a:r>
              <a:rPr lang="cs-CZ" dirty="0" smtClean="0"/>
              <a:t>- Změnil postup vývoje původní premisy?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207"/>
            <a:ext cx="9144000" cy="49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0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146"/>
            <a:ext cx="9144000" cy="49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59"/>
            <a:ext cx="9144000" cy="50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10"/>
            <a:ext cx="9144000" cy="49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22"/>
            <a:ext cx="9144000" cy="49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85"/>
            <a:ext cx="9144000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856"/>
            <a:ext cx="9144000" cy="49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794"/>
            <a:ext cx="9144000" cy="50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614"/>
            <a:ext cx="9144000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08" y="2256825"/>
            <a:ext cx="59601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11" y="188640"/>
            <a:ext cx="6804248" cy="980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Porovnejme „prezentovaná“ pravidla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98" y="3280864"/>
            <a:ext cx="638200" cy="638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37789" y="278522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12259"/>
            <a:ext cx="638200" cy="638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56" y="5445224"/>
            <a:ext cx="638200" cy="6382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282838" y="42930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70185" y="507589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Třeboň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99596" y="42930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Plzeň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5" y="4756792"/>
            <a:ext cx="638200" cy="6382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16" y="1700808"/>
            <a:ext cx="638200" cy="6382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16355"/>
            <a:ext cx="638200" cy="6382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197255"/>
            <a:ext cx="638200" cy="6382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937785" y="132842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Litoměřice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202073" y="21007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Zámrsk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226409" y="182792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Opava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845333" y="424887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anice</a:t>
            </a:r>
            <a:endParaRPr lang="cs-CZ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6" y="4645559"/>
            <a:ext cx="638200" cy="6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425"/>
            <a:ext cx="9144000" cy="49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71"/>
            <a:ext cx="9144000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405"/>
            <a:ext cx="9144000" cy="49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0" y="185299"/>
            <a:ext cx="9144000" cy="79208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</a:t>
            </a: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2014-2015</a:t>
            </a:r>
            <a:b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Manipulační seznam </a:t>
            </a:r>
          </a:p>
        </p:txBody>
      </p:sp>
      <p:sp useBgFill="1"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32236" y="980728"/>
            <a:ext cx="8640960" cy="123110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Calibri" pitchFamily="34" charset="0"/>
              </a:rPr>
              <a:t>prozatímní, slouží do doby, než vznikne jiný typ archivní pomůcky s větší stálostí </a:t>
            </a:r>
          </a:p>
          <a:p>
            <a:pPr eaLnBrk="1" hangingPunct="1"/>
            <a:endParaRPr lang="cs-CZ" altLang="cs-CZ" dirty="0"/>
          </a:p>
        </p:txBody>
      </p:sp>
      <p:sp useBgFill="1"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79512" y="2492896"/>
            <a:ext cx="8712968" cy="138499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Calibri" pitchFamily="34" charset="0"/>
              </a:rPr>
              <a:t>závazná hloubka popisu je na úrovni složky manipulačního seznamu, kterou tvoří hierarchicky nejnižší spisový znak nebo nejnižší prvek umělého schématu třídění</a:t>
            </a:r>
          </a:p>
        </p:txBody>
      </p:sp>
      <p:sp useBgFill="1"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32236" y="4797152"/>
            <a:ext cx="8433643" cy="1815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Calibri" pitchFamily="34" charset="0"/>
              </a:rPr>
              <a:t>pokud je rozsah archiválií v této složce větší než jeden karton, jeden </a:t>
            </a:r>
            <a:r>
              <a:rPr lang="cs-CZ" altLang="cs-CZ" sz="2800" dirty="0" err="1">
                <a:latin typeface="Calibri" pitchFamily="34" charset="0"/>
              </a:rPr>
              <a:t>dataset</a:t>
            </a:r>
            <a:r>
              <a:rPr lang="cs-CZ" altLang="cs-CZ" sz="2800" dirty="0">
                <a:latin typeface="Calibri" pitchFamily="34" charset="0"/>
              </a:rPr>
              <a:t>, jeden fascikl … složka se rozepíše ve podsložkách dle EJ, AVŠAK ve </a:t>
            </a:r>
            <a:r>
              <a:rPr lang="cs-CZ" altLang="cs-CZ" sz="2800" u="sng" dirty="0">
                <a:latin typeface="Calibri" pitchFamily="34" charset="0"/>
              </a:rPr>
              <a:t>složce </a:t>
            </a:r>
            <a:r>
              <a:rPr lang="cs-CZ" altLang="cs-CZ" sz="2800" u="sng" dirty="0" err="1">
                <a:latin typeface="Calibri" pitchFamily="34" charset="0"/>
              </a:rPr>
              <a:t>m.s</a:t>
            </a:r>
            <a:r>
              <a:rPr lang="cs-CZ" altLang="cs-CZ" sz="2800" u="sng" dirty="0">
                <a:latin typeface="Calibri" pitchFamily="34" charset="0"/>
              </a:rPr>
              <a:t>. </a:t>
            </a:r>
            <a:r>
              <a:rPr lang="cs-CZ" altLang="cs-CZ" sz="2800" dirty="0">
                <a:latin typeface="Calibri" pitchFamily="34" charset="0"/>
              </a:rPr>
              <a:t>je možné slučovat různé evidenční jednotky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</a:t>
            </a: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2014-2015</a:t>
            </a:r>
            <a:b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Inventář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323850" y="908053"/>
            <a:ext cx="8229600" cy="52736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Z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ávazná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hloubka popisu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této základní pomůcky je na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úrovni </a:t>
            </a:r>
            <a:r>
              <a:rPr lang="cs-CZ" sz="2400" b="1" dirty="0">
                <a:solidFill>
                  <a:srgbClr val="00B050"/>
                </a:solidFill>
                <a:latin typeface="Calibri" pitchFamily="34" charset="0"/>
              </a:rPr>
              <a:t>složka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srgbClr val="7030A0"/>
                </a:solidFill>
                <a:latin typeface="Calibri" pitchFamily="34" charset="0"/>
              </a:rPr>
              <a:t>jednotlivost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, do </a:t>
            </a:r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složky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nelze sloučit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listiny,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úřední 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knihy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podací 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protokoly/deníky, </a:t>
            </a:r>
            <a:endParaRPr lang="cs-CZ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indexy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alibri" pitchFamily="34" charset="0"/>
              </a:rPr>
              <a:t>elenchy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 a repertáře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kartotéky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endParaRPr lang="cs-CZ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pečetidla,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mapová díla,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atlasy,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fotoalba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endParaRPr lang="cs-CZ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tisky 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do roku 1800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467544" y="2954098"/>
            <a:ext cx="8229600" cy="201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</a:pP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Všechny ostatní evidenční jednotl</a:t>
            </a:r>
            <a:r>
              <a:rPr lang="cs-CZ" altLang="cs-CZ" sz="2400" b="1" dirty="0" smtClean="0">
                <a:solidFill>
                  <a:schemeClr val="tx1"/>
                </a:solidFill>
                <a:latin typeface="Calibri" pitchFamily="34" charset="0"/>
              </a:rPr>
              <a:t>iviny lze v inventáři sloučit </a:t>
            </a: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do vhodně zvolených složek (dle společného jednotícího prvku, např. věcné souvislosti, vztah k jedné události, osobě, místu a to do rozsahu manipulační jednotky (karton, fascikl..)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323850" y="908053"/>
            <a:ext cx="8229600" cy="52736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Úvod pomůcky zůstal zachován, do obligatorních kapitol se shromažďují ty </a:t>
            </a:r>
            <a:r>
              <a:rPr lang="cs-CZ" sz="2400" b="1" dirty="0" smtClean="0">
                <a:solidFill>
                  <a:schemeClr val="tx1"/>
                </a:solidFill>
              </a:rPr>
              <a:t>prvky popisu</a:t>
            </a:r>
            <a:r>
              <a:rPr lang="cs-CZ" sz="2400" dirty="0" smtClean="0">
                <a:solidFill>
                  <a:schemeClr val="tx1"/>
                </a:solidFill>
              </a:rPr>
              <a:t>, které se vztahují k </a:t>
            </a:r>
            <a:r>
              <a:rPr lang="cs-CZ" sz="2400" b="1" dirty="0" smtClean="0">
                <a:solidFill>
                  <a:schemeClr val="tx1"/>
                </a:solidFill>
              </a:rPr>
              <a:t>původcům</a:t>
            </a:r>
            <a:r>
              <a:rPr lang="cs-CZ" sz="2400" dirty="0" smtClean="0">
                <a:solidFill>
                  <a:schemeClr val="tx1"/>
                </a:solidFill>
              </a:rPr>
              <a:t> daného archivního souboru nebo jeho částí, nebo se vztahují k </a:t>
            </a:r>
            <a:r>
              <a:rPr lang="cs-CZ" sz="2400" b="1" dirty="0" smtClean="0">
                <a:solidFill>
                  <a:schemeClr val="tx1"/>
                </a:solidFill>
              </a:rPr>
              <a:t>celému </a:t>
            </a:r>
            <a:r>
              <a:rPr lang="cs-CZ" sz="2400" b="1" dirty="0" smtClean="0">
                <a:solidFill>
                  <a:srgbClr val="C00000"/>
                </a:solidFill>
              </a:rPr>
              <a:t>archivnímu fondu</a:t>
            </a:r>
            <a:r>
              <a:rPr lang="cs-CZ" sz="2400" b="1" dirty="0" smtClean="0"/>
              <a:t>, </a:t>
            </a:r>
            <a:r>
              <a:rPr lang="cs-CZ" sz="2400" dirty="0" smtClean="0">
                <a:solidFill>
                  <a:schemeClr val="tx1"/>
                </a:solidFill>
              </a:rPr>
              <a:t>lze zařadit i údaje k nižším jednotkám popisu, ale vždy s </a:t>
            </a:r>
            <a:r>
              <a:rPr lang="cs-CZ" sz="2400" b="1" dirty="0" smtClean="0">
                <a:solidFill>
                  <a:schemeClr val="tx1"/>
                </a:solidFill>
              </a:rPr>
              <a:t>odkazem</a:t>
            </a:r>
            <a:r>
              <a:rPr lang="cs-CZ" sz="2400" dirty="0" smtClean="0">
                <a:solidFill>
                  <a:schemeClr val="tx1"/>
                </a:solidFill>
              </a:rPr>
              <a:t> na referenční číslo dané jednotky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Mnohé údaje, dříve se nacházející pouze v úvodu, jsou nyní primárně spojeny s příslušnými jednotkami popisu – nadpisy (</a:t>
            </a:r>
            <a:r>
              <a:rPr lang="cs-CZ" sz="2400" b="1" dirty="0" smtClean="0">
                <a:solidFill>
                  <a:srgbClr val="0070C0"/>
                </a:solidFill>
              </a:rPr>
              <a:t>sériemi</a:t>
            </a:r>
            <a:r>
              <a:rPr lang="cs-CZ" sz="2400" dirty="0" smtClean="0">
                <a:solidFill>
                  <a:schemeClr val="tx1"/>
                </a:solidFill>
              </a:rPr>
              <a:t>), </a:t>
            </a:r>
            <a:r>
              <a:rPr lang="cs-CZ" sz="2400" b="1" dirty="0" smtClean="0">
                <a:solidFill>
                  <a:srgbClr val="00B050"/>
                </a:solidFill>
              </a:rPr>
              <a:t>složkami, </a:t>
            </a:r>
            <a:r>
              <a:rPr lang="cs-CZ" sz="2400" b="1" dirty="0" smtClean="0">
                <a:solidFill>
                  <a:srgbClr val="7030A0"/>
                </a:solidFill>
              </a:rPr>
              <a:t>jednotlivostmi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 smtClean="0">
              <a:solidFill>
                <a:srgbClr val="C00000"/>
              </a:solidFill>
            </a:endParaRPr>
          </a:p>
        </p:txBody>
      </p:sp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9215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 </a:t>
            </a: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Inventář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0" y="188916"/>
            <a:ext cx="9144000" cy="79181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 </a:t>
            </a: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Katalog</a:t>
            </a:r>
          </a:p>
        </p:txBody>
      </p:sp>
      <p:sp>
        <p:nvSpPr>
          <p:cNvPr id="35843" name="Podnadpis 2"/>
          <p:cNvSpPr>
            <a:spLocks noGrp="1"/>
          </p:cNvSpPr>
          <p:nvPr>
            <p:ph idx="1"/>
          </p:nvPr>
        </p:nvSpPr>
        <p:spPr>
          <a:xfrm>
            <a:off x="457200" y="1357315"/>
            <a:ext cx="8229600" cy="49514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ejpodrobnější typ pomůcky, který se vzhledem k časové i odborné náročnosti vytváří spíše výjimečně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Z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ávazná hloubka popisu na úrovni </a:t>
            </a:r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složka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srgbClr val="7030A0"/>
                </a:solidFill>
                <a:latin typeface="Calibri" pitchFamily="34" charset="0"/>
              </a:rPr>
              <a:t>jednotlivost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b="1" dirty="0" smtClean="0">
                <a:solidFill>
                  <a:srgbClr val="7030A0"/>
                </a:solidFill>
                <a:latin typeface="Calibri" pitchFamily="34" charset="0"/>
              </a:rPr>
              <a:t>jednotlivosti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nelze sloučit do složek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 smtClean="0"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V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zniká záměrně k archivnímu souboru či jeho části, nebo </a:t>
            </a:r>
            <a:r>
              <a:rPr lang="cs-CZ" sz="2400" b="1" dirty="0" smtClean="0">
                <a:solidFill>
                  <a:schemeClr val="tx1"/>
                </a:solidFill>
                <a:latin typeface="Calibri" pitchFamily="34" charset="0"/>
              </a:rPr>
              <a:t>postupným prohloubením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inventáře na úroveň katalogu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sz="2400" dirty="0" smtClean="0">
              <a:latin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H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loubka popisu není omezena, požadovaný rozsah jednotky popisu pro tento typ pomůcky je konkrétní archiválie nebo její část (pečeť, veduta, bod schůze, spis…),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0" y="188916"/>
            <a:ext cx="9144000" cy="79181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 </a:t>
            </a: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800" b="1" cap="none" dirty="0" smtClean="0">
                <a:solidFill>
                  <a:schemeClr val="tx1"/>
                </a:solidFill>
                <a:effectLst/>
                <a:latin typeface="Calibri" pitchFamily="34" charset="0"/>
              </a:rPr>
              <a:t>Prohlubující se archivní popis a archivní pomůcky</a:t>
            </a:r>
          </a:p>
        </p:txBody>
      </p:sp>
      <p:sp>
        <p:nvSpPr>
          <p:cNvPr id="36867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Zpracování</a:t>
            </a:r>
            <a:r>
              <a:rPr lang="cs-CZ" dirty="0" smtClean="0">
                <a:latin typeface="Calibri" pitchFamily="34" charset="0"/>
              </a:rPr>
              <a:t>				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Inventarizace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latin typeface="Calibri" pitchFamily="34" charset="0"/>
              </a:rPr>
              <a:t>„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Katalogizace“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Prohloubený popis</a:t>
            </a:r>
            <a:r>
              <a:rPr lang="cs-CZ" dirty="0" smtClean="0">
                <a:latin typeface="Calibri" pitchFamily="34" charset="0"/>
              </a:rPr>
              <a:t>			</a:t>
            </a:r>
          </a:p>
        </p:txBody>
      </p:sp>
      <p:sp>
        <p:nvSpPr>
          <p:cNvPr id="36868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Manipulační seznam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Inventář, dílčí inventář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Katalog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(prohloubený inventář)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357563" y="1643065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357563" y="2714627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276600" y="50276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Ustála to ELZA?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33500"/>
            <a:ext cx="709228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702707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latin typeface="+mn-lt"/>
                <a:cs typeface="+mn-cs"/>
              </a:rPr>
              <a:t>Aplikace prvků popisu v základních archivních pomůckách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06614"/>
              </p:ext>
            </p:extLst>
          </p:nvPr>
        </p:nvGraphicFramePr>
        <p:xfrm>
          <a:off x="1566069" y="1068887"/>
          <a:ext cx="6011862" cy="5789113"/>
        </p:xfrm>
        <a:graphic>
          <a:graphicData uri="http://schemas.openxmlformats.org/drawingml/2006/table">
            <a:tbl>
              <a:tblPr/>
              <a:tblGrid>
                <a:gridCol w="3386475"/>
                <a:gridCol w="875129"/>
                <a:gridCol w="875129"/>
                <a:gridCol w="875129"/>
              </a:tblGrid>
              <a:tr h="651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+mn-lt"/>
                          <a:ea typeface="Calibri"/>
                          <a:cs typeface="Times New Roman"/>
                        </a:rPr>
                        <a:t>Prvek popisu</a:t>
                      </a:r>
                      <a:endParaRPr lang="cs-CZ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+mn-lt"/>
                          <a:ea typeface="Calibri"/>
                          <a:cs typeface="Times New Roman"/>
                        </a:rPr>
                        <a:t>archivní soubor</a:t>
                      </a:r>
                      <a:endParaRPr lang="cs-CZ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smtClean="0">
                          <a:latin typeface="+mn-lt"/>
                        </a:rPr>
                        <a:t>listiny do roku 1850</a:t>
                      </a:r>
                      <a:endParaRPr lang="cs-CZ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smtClean="0">
                          <a:latin typeface="+mn-lt"/>
                          <a:ea typeface="Calibri"/>
                          <a:cs typeface="Times New Roman"/>
                        </a:rPr>
                        <a:t>inventář</a:t>
                      </a:r>
                      <a:endParaRPr lang="cs-CZ" sz="15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1. Referenční označení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2. Jiná označení: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2.a Podřízený prvek 1: specifikace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2.b Podřízený prvek 2: hodnota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3. Pořadové číslo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4. Obsah, regest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5. Název archivního souboru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6. Formální název jednotky popisu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7. Datace vzniku jednotky popisu – strojově čitelný způsob zápisu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8. Datace vzniku jednotky popisu – slovní způsob zápisu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9. Druh kalendáře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10. Úroveň popisu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11. Evidenční jednotka – druh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12. Evidenční jednotka – počet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13. Evidenční jednotka – součet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14. Ukládací číslo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ne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15. Dějiny původců jednotky popisu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15.a Podřízený prvek 1: dějiny původce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>
                          <a:latin typeface="+mn-lt"/>
                          <a:ea typeface="Calibri"/>
                          <a:cs typeface="Times New Roman"/>
                        </a:rPr>
                        <a:t>15.b Podřízený prvek 2: pořadové číslo původce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391" marR="26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26653" marR="2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78" name="Rectangle 1"/>
          <p:cNvSpPr>
            <a:spLocks noChangeArrowheads="1"/>
          </p:cNvSpPr>
          <p:nvPr/>
        </p:nvSpPr>
        <p:spPr bwMode="auto">
          <a:xfrm>
            <a:off x="5" y="-32316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/>
              <a:t/>
            </a:r>
            <a:br>
              <a:rPr lang="cs-CZ" altLang="cs-CZ"/>
            </a:br>
            <a:endParaRPr lang="cs-CZ" altLang="cs-CZ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443495" y="1421668"/>
            <a:ext cx="6408737" cy="54721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 rot="19448882">
            <a:off x="-36513" y="2763752"/>
            <a:ext cx="91805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zapomněnka</a:t>
            </a:r>
            <a:endParaRPr lang="cs-CZ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9144000" cy="5032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  <a:endParaRPr lang="cs-CZ" sz="2800" b="1" cap="none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s tím,  co na to ELZA.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66247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6" y="476253"/>
            <a:ext cx="7993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latin typeface="Calibri" pitchFamily="34" charset="0"/>
              </a:rPr>
              <a:t>Zdroje a kompatibilita</a:t>
            </a:r>
          </a:p>
          <a:p>
            <a:r>
              <a:rPr lang="cs-CZ" altLang="cs-CZ">
                <a:latin typeface="Calibri" pitchFamily="34" charset="0"/>
              </a:rPr>
              <a:t>- ISAD(g)</a:t>
            </a:r>
          </a:p>
          <a:p>
            <a:r>
              <a:rPr lang="cs-CZ" altLang="cs-CZ">
                <a:latin typeface="Calibri" pitchFamily="34" charset="0"/>
              </a:rPr>
              <a:t>- EAD</a:t>
            </a:r>
          </a:p>
          <a:p>
            <a:r>
              <a:rPr lang="cs-CZ" altLang="cs-CZ">
                <a:latin typeface="Calibri" pitchFamily="34" charset="0"/>
              </a:rPr>
              <a:t>- Celostátní soupisy a dosavadní zkušenosti s popisem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39756" y="5373688"/>
            <a:ext cx="4716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Co nevím, nepíšu.</a:t>
            </a:r>
          </a:p>
          <a:p>
            <a:endParaRPr lang="cs-CZ" altLang="cs-CZ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Co není jisté, označím.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6" y="1812927"/>
            <a:ext cx="79930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latin typeface="Calibri" pitchFamily="34" charset="0"/>
              </a:rPr>
              <a:t>Hlavní cíle, novinky a zásady</a:t>
            </a:r>
          </a:p>
          <a:p>
            <a:r>
              <a:rPr lang="cs-CZ" altLang="cs-CZ">
                <a:latin typeface="Calibri" pitchFamily="34" charset="0"/>
              </a:rPr>
              <a:t>- sjednocení struktury popisu při zachování volnosti popisu dle specifik archivu (možnost rozšíření o specifické prvky a používání speciálních evidencí)</a:t>
            </a:r>
          </a:p>
          <a:p>
            <a:endParaRPr lang="cs-CZ" altLang="cs-CZ">
              <a:latin typeface="Calibri" pitchFamily="34" charset="0"/>
            </a:endParaRPr>
          </a:p>
          <a:p>
            <a:r>
              <a:rPr lang="cs-CZ" altLang="cs-CZ">
                <a:latin typeface="Calibri" pitchFamily="34" charset="0"/>
              </a:rPr>
              <a:t>- jasné podmínky pro hloubku popisu (použití prvků podle druhu archivní pomůcky a archiválie, zdaleka vše není povinné)</a:t>
            </a:r>
          </a:p>
          <a:p>
            <a:endParaRPr lang="cs-CZ" altLang="cs-CZ">
              <a:latin typeface="Calibri" pitchFamily="34" charset="0"/>
            </a:endParaRPr>
          </a:p>
          <a:p>
            <a:r>
              <a:rPr lang="cs-CZ" altLang="cs-CZ">
                <a:latin typeface="Calibri" pitchFamily="34" charset="0"/>
              </a:rPr>
              <a:t>- zlepšení přístupnosti a ochrany archiválií</a:t>
            </a:r>
          </a:p>
          <a:p>
            <a:endParaRPr lang="cs-CZ" altLang="cs-CZ">
              <a:latin typeface="Calibri" pitchFamily="34" charset="0"/>
            </a:endParaRPr>
          </a:p>
          <a:p>
            <a:r>
              <a:rPr lang="cs-CZ" altLang="cs-CZ">
                <a:latin typeface="Calibri" pitchFamily="34" charset="0"/>
              </a:rPr>
              <a:t>- popis původce a jednotky popisu – změna v možnosti umístění mimo úvod AP</a:t>
            </a:r>
          </a:p>
          <a:p>
            <a:endParaRPr lang="cs-CZ" altLang="cs-CZ">
              <a:latin typeface="Calibri" pitchFamily="34" charset="0"/>
            </a:endParaRPr>
          </a:p>
          <a:p>
            <a:r>
              <a:rPr lang="cs-CZ" altLang="cs-CZ">
                <a:latin typeface="Calibri" pitchFamily="34" charset="0"/>
              </a:rPr>
              <a:t>- možnost využití pro starší archivní pomůcky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39750" y="317503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cs-CZ" sz="2000" b="1" dirty="0">
                <a:latin typeface="+mn-lt"/>
                <a:cs typeface="+mn-cs"/>
              </a:rPr>
              <a:t>Kapitola 4 Univerzální prvky popisu</a:t>
            </a:r>
          </a:p>
          <a:p>
            <a:pPr algn="ctr">
              <a:spcBef>
                <a:spcPts val="0"/>
              </a:spcBef>
              <a:defRPr/>
            </a:pPr>
            <a:endParaRPr lang="cs-CZ" dirty="0">
              <a:latin typeface="Calibri" pitchFamily="34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cs-CZ" b="1" dirty="0">
                <a:latin typeface="Calibri" pitchFamily="34" charset="0"/>
                <a:cs typeface="+mn-cs"/>
              </a:rPr>
              <a:t>Oblast identifikačních informací</a:t>
            </a:r>
            <a:r>
              <a:rPr lang="cs-CZ" dirty="0">
                <a:latin typeface="Calibri" pitchFamily="34" charset="0"/>
                <a:cs typeface="+mn-cs"/>
              </a:rPr>
              <a:t> – „vysvětlím později“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539750" y="1449391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latin typeface="Calibri" pitchFamily="34" charset="0"/>
              </a:rPr>
              <a:t>Oblast kontextu a struktury</a:t>
            </a:r>
            <a:endParaRPr lang="cs-CZ" altLang="cs-CZ">
              <a:latin typeface="Calibri" pitchFamily="34" charset="0"/>
            </a:endParaRPr>
          </a:p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Koho a co to pořádáme</a:t>
            </a:r>
          </a:p>
          <a:p>
            <a:r>
              <a:rPr lang="cs-CZ" altLang="cs-CZ">
                <a:latin typeface="Calibri" pitchFamily="34" charset="0"/>
              </a:rPr>
              <a:t>- dějiny původců jednotky popisu (vazba na kapitolu 6)</a:t>
            </a:r>
          </a:p>
          <a:p>
            <a:r>
              <a:rPr lang="cs-CZ" altLang="cs-CZ">
                <a:latin typeface="Calibri" pitchFamily="34" charset="0"/>
              </a:rPr>
              <a:t>- dějiny jednotky popisu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539750" y="3802064"/>
            <a:ext cx="8064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Co tam vlastně je</a:t>
            </a:r>
          </a:p>
          <a:p>
            <a:r>
              <a:rPr lang="cs-CZ" altLang="cs-CZ">
                <a:latin typeface="Calibri" pitchFamily="34" charset="0"/>
              </a:rPr>
              <a:t>- tematický popis jednotky popisu</a:t>
            </a:r>
          </a:p>
          <a:p>
            <a:r>
              <a:rPr lang="cs-CZ" altLang="cs-CZ">
                <a:latin typeface="Calibri" pitchFamily="34" charset="0"/>
              </a:rPr>
              <a:t>- přímý zdroj akvizice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539750" y="5026025"/>
            <a:ext cx="8064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Kde jsme to vzali, co ještě možná přijde a co už je pryč</a:t>
            </a:r>
          </a:p>
          <a:p>
            <a:r>
              <a:rPr lang="cs-CZ" altLang="cs-CZ">
                <a:latin typeface="Calibri" pitchFamily="34" charset="0"/>
              </a:rPr>
              <a:t>- skartace a jejich časové rozvržení</a:t>
            </a:r>
          </a:p>
          <a:p>
            <a:r>
              <a:rPr lang="cs-CZ" altLang="cs-CZ">
                <a:latin typeface="Calibri" pitchFamily="34" charset="0"/>
              </a:rPr>
              <a:t>- budoucí přírůstky</a:t>
            </a: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539750" y="2884491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Co jsme s tím provedli</a:t>
            </a:r>
          </a:p>
          <a:p>
            <a:r>
              <a:rPr lang="cs-CZ" altLang="cs-CZ">
                <a:latin typeface="Calibri" pitchFamily="34" charset="0"/>
              </a:rPr>
              <a:t>- způsob uspořádání jednotky popisu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39750" y="304800"/>
            <a:ext cx="8064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latin typeface="Calibri" pitchFamily="34" charset="0"/>
              </a:rPr>
              <a:t>Oblast podmínek přístupnosti a využití</a:t>
            </a:r>
          </a:p>
          <a:p>
            <a:pPr algn="ctr" eaLnBrk="1" hangingPunct="1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Co s tím může být za opletačky</a:t>
            </a:r>
          </a:p>
          <a:p>
            <a:r>
              <a:rPr lang="cs-CZ" altLang="cs-CZ">
                <a:latin typeface="Calibri" pitchFamily="34" charset="0"/>
              </a:rPr>
              <a:t>- podmínky přístupu, práva k jednotce popisu a její reprodukci</a:t>
            </a:r>
          </a:p>
          <a:p>
            <a:r>
              <a:rPr lang="cs-CZ" altLang="cs-CZ">
                <a:latin typeface="Calibri" pitchFamily="34" charset="0"/>
              </a:rPr>
              <a:t>- možnost zveřejnění informací o jednotce popisu</a:t>
            </a:r>
          </a:p>
          <a:p>
            <a:r>
              <a:rPr lang="cs-CZ" altLang="cs-CZ">
                <a:latin typeface="Calibri" pitchFamily="34" charset="0"/>
              </a:rPr>
              <a:t>- možnost zveřejnění reprodukce jednotky popisu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39750" y="198914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V jakém je to stavu</a:t>
            </a:r>
          </a:p>
          <a:p>
            <a:r>
              <a:rPr lang="cs-CZ" altLang="cs-CZ">
                <a:latin typeface="Calibri" pitchFamily="34" charset="0"/>
              </a:rPr>
              <a:t>- fyzický stav jednotky popisu a technické požadavky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539750" y="4652966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latin typeface="Calibri" pitchFamily="34" charset="0"/>
              </a:rPr>
              <a:t>Oblast poznámek</a:t>
            </a:r>
          </a:p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Co se nedá napsat jinam</a:t>
            </a:r>
          </a:p>
          <a:p>
            <a:r>
              <a:rPr lang="cs-CZ" altLang="cs-CZ">
                <a:latin typeface="Calibri" pitchFamily="34" charset="0"/>
              </a:rPr>
              <a:t>- služební poznámka</a:t>
            </a:r>
          </a:p>
          <a:p>
            <a:r>
              <a:rPr lang="cs-CZ" altLang="cs-CZ">
                <a:latin typeface="Calibri" pitchFamily="34" charset="0"/>
              </a:rPr>
              <a:t>- veřejná poznámka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39750" y="2924176"/>
            <a:ext cx="8064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latin typeface="Calibri" pitchFamily="34" charset="0"/>
              </a:rPr>
              <a:t>Oblast doplňujících materiálů</a:t>
            </a:r>
          </a:p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Kde ještě hledat</a:t>
            </a:r>
          </a:p>
          <a:p>
            <a:r>
              <a:rPr lang="cs-CZ" altLang="cs-CZ">
                <a:latin typeface="Calibri" pitchFamily="34" charset="0"/>
              </a:rPr>
              <a:t>- identifikace předlohy kopie</a:t>
            </a:r>
          </a:p>
          <a:p>
            <a:r>
              <a:rPr lang="cs-CZ" altLang="cs-CZ">
                <a:latin typeface="Calibri" pitchFamily="34" charset="0"/>
              </a:rPr>
              <a:t>- odkazy na příbuzné dokumenty, archiválie a pomůcky pro vyhledávání</a:t>
            </a:r>
          </a:p>
          <a:p>
            <a:r>
              <a:rPr lang="cs-CZ" altLang="cs-CZ">
                <a:latin typeface="Calibri" pitchFamily="34" charset="0"/>
              </a:rPr>
              <a:t>- existence kopií jednotky popisu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39750" y="257178"/>
            <a:ext cx="8064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>
                <a:latin typeface="Calibri" pitchFamily="34" charset="0"/>
              </a:rPr>
              <a:t>Oblast kontroly popisu</a:t>
            </a:r>
          </a:p>
          <a:p>
            <a:pPr algn="ctr"/>
            <a:r>
              <a:rPr lang="cs-CZ" altLang="cs-CZ" b="1">
                <a:solidFill>
                  <a:srgbClr val="FF0000"/>
                </a:solidFill>
                <a:latin typeface="Calibri" pitchFamily="34" charset="0"/>
              </a:rPr>
              <a:t>Kdo, kdy a podle čeho to spáchal</a:t>
            </a:r>
          </a:p>
          <a:p>
            <a:r>
              <a:rPr lang="cs-CZ" altLang="cs-CZ">
                <a:latin typeface="Calibri" pitchFamily="34" charset="0"/>
              </a:rPr>
              <a:t>- zpracovatel jednotky popisu</a:t>
            </a:r>
          </a:p>
          <a:p>
            <a:r>
              <a:rPr lang="cs-CZ" altLang="cs-CZ">
                <a:latin typeface="Calibri" pitchFamily="34" charset="0"/>
              </a:rPr>
              <a:t>- pravidla zpracování jednotky popisu</a:t>
            </a:r>
          </a:p>
          <a:p>
            <a:r>
              <a:rPr lang="cs-CZ" altLang="cs-CZ">
                <a:latin typeface="Calibri" pitchFamily="34" charset="0"/>
              </a:rPr>
              <a:t>- datum (data) popisu</a:t>
            </a:r>
          </a:p>
          <a:p>
            <a:r>
              <a:rPr lang="cs-CZ" altLang="cs-CZ">
                <a:latin typeface="Calibri" pitchFamily="34" charset="0"/>
              </a:rPr>
              <a:t>- datum vytvoření záznamu</a:t>
            </a:r>
          </a:p>
          <a:p>
            <a:r>
              <a:rPr lang="cs-CZ" altLang="cs-CZ">
                <a:latin typeface="Calibri" pitchFamily="34" charset="0"/>
              </a:rPr>
              <a:t>- datum poslední změny záznamu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39750" y="2420942"/>
            <a:ext cx="8064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b="1">
                <a:latin typeface="Calibri" pitchFamily="34" charset="0"/>
              </a:rPr>
              <a:t>Kapitola 5 Rozšířený popis archiválií </a:t>
            </a:r>
          </a:p>
          <a:p>
            <a:pPr eaLnBrk="1" hangingPunct="1"/>
            <a:endParaRPr lang="cs-CZ" altLang="cs-CZ">
              <a:latin typeface="Calibri" pitchFamily="34" charset="0"/>
            </a:endParaRPr>
          </a:p>
          <a:p>
            <a:r>
              <a:rPr lang="cs-CZ" altLang="cs-CZ">
                <a:latin typeface="Calibri" pitchFamily="34" charset="0"/>
              </a:rPr>
              <a:t>Například:</a:t>
            </a:r>
          </a:p>
          <a:p>
            <a:r>
              <a:rPr lang="pl-PL" altLang="cs-CZ">
                <a:latin typeface="Calibri" pitchFamily="34" charset="0"/>
              </a:rPr>
              <a:t>- jiné datace jednotky popisu než datace vzniku jednotky popisu </a:t>
            </a:r>
          </a:p>
          <a:p>
            <a:r>
              <a:rPr lang="cs-CZ" altLang="cs-CZ">
                <a:latin typeface="Calibri" pitchFamily="34" charset="0"/>
              </a:rPr>
              <a:t>- způsob a forma dochování </a:t>
            </a:r>
          </a:p>
          <a:p>
            <a:r>
              <a:rPr lang="cs-CZ" altLang="cs-CZ">
                <a:latin typeface="Calibri" pitchFamily="34" charset="0"/>
              </a:rPr>
              <a:t>- množství</a:t>
            </a:r>
          </a:p>
          <a:p>
            <a:r>
              <a:rPr lang="pl-PL" altLang="cs-CZ">
                <a:latin typeface="Calibri" pitchFamily="34" charset="0"/>
              </a:rPr>
              <a:t>- technika, adjustace, nosič a látka záznamu</a:t>
            </a:r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Vymyslela ELZA jak na to?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91146"/>
            <a:ext cx="709228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 noGrp="1"/>
          </p:cNvSpPr>
          <p:nvPr>
            <p:ph type="subTitle" idx="1"/>
          </p:nvPr>
        </p:nvSpPr>
        <p:spPr>
          <a:xfrm>
            <a:off x="-66148" y="548680"/>
            <a:ext cx="9144000" cy="40011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cs-CZ" sz="2000" b="1" dirty="0" smtClean="0">
                <a:solidFill>
                  <a:schemeClr val="tx1"/>
                </a:solidFill>
                <a:latin typeface="Calibri" pitchFamily="34" charset="0"/>
              </a:rPr>
              <a:t>Oblast identifikačních informací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618291"/>
              </p:ext>
            </p:extLst>
          </p:nvPr>
        </p:nvGraphicFramePr>
        <p:xfrm>
          <a:off x="395286" y="1916832"/>
          <a:ext cx="8208964" cy="1920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989"/>
                <a:gridCol w="1425345"/>
                <a:gridCol w="1186974"/>
                <a:gridCol w="936087"/>
                <a:gridCol w="1728161"/>
                <a:gridCol w="1080101"/>
                <a:gridCol w="1152307"/>
              </a:tblGrid>
              <a:tr h="670512">
                <a:tc>
                  <a:txBody>
                    <a:bodyPr/>
                    <a:lstStyle/>
                    <a:p>
                      <a:r>
                        <a:rPr lang="cs-CZ" sz="1900" b="1" dirty="0" smtClean="0">
                          <a:latin typeface="Calibri" pitchFamily="34" charset="0"/>
                        </a:rPr>
                        <a:t>stará ZP</a:t>
                      </a:r>
                      <a:endParaRPr lang="cs-CZ" sz="1900" b="1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err="1" smtClean="0">
                          <a:latin typeface="Calibri" pitchFamily="34" charset="0"/>
                        </a:rPr>
                        <a:t>Inv</a:t>
                      </a:r>
                      <a:r>
                        <a:rPr lang="cs-CZ" sz="1900" b="0" dirty="0" smtClean="0">
                          <a:latin typeface="Calibri" pitchFamily="34" charset="0"/>
                        </a:rPr>
                        <a:t>. č.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Signatura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Obsah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Časový rozsah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EJ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Číslo EJ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9632">
                <a:tc>
                  <a:txBody>
                    <a:bodyPr/>
                    <a:lstStyle/>
                    <a:p>
                      <a:r>
                        <a:rPr lang="cs-CZ" sz="1900" b="1" dirty="0" smtClean="0">
                          <a:latin typeface="Calibri" pitchFamily="34" charset="0"/>
                        </a:rPr>
                        <a:t>nová ZP</a:t>
                      </a:r>
                      <a:endParaRPr lang="cs-CZ" sz="1900" b="1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err="1" smtClean="0">
                          <a:latin typeface="Calibri" pitchFamily="34" charset="0"/>
                        </a:rPr>
                        <a:t>Ref</a:t>
                      </a:r>
                      <a:r>
                        <a:rPr lang="cs-CZ" sz="1900" b="0" dirty="0" smtClean="0">
                          <a:latin typeface="Calibri" pitchFamily="34" charset="0"/>
                        </a:rPr>
                        <a:t>. označení (Pořadové číslo)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Jiná označení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Obsah, regest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Datace vzniku jednotky popisu 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EJ druh a počet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Ukládací číslo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46" name="Obdélník 6"/>
          <p:cNvSpPr>
            <a:spLocks noChangeArrowheads="1"/>
          </p:cNvSpPr>
          <p:nvPr/>
        </p:nvSpPr>
        <p:spPr bwMode="auto">
          <a:xfrm>
            <a:off x="473602" y="1149055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itchFamily="34" charset="0"/>
              </a:rPr>
              <a:t>Srovnání záznamu na nižší úrovni popisu – základní prvky: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5032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  <a:endParaRPr lang="cs-CZ" sz="2800" b="1" cap="none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51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odnadpis 2"/>
          <p:cNvSpPr>
            <a:spLocks noGrp="1"/>
          </p:cNvSpPr>
          <p:nvPr>
            <p:ph type="subTitle" idx="1"/>
          </p:nvPr>
        </p:nvSpPr>
        <p:spPr>
          <a:xfrm>
            <a:off x="0" y="220603"/>
            <a:ext cx="9144000" cy="40011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cs-CZ" sz="2000" b="1" smtClean="0">
                <a:solidFill>
                  <a:schemeClr val="tx1"/>
                </a:solidFill>
                <a:latin typeface="Calibri" pitchFamily="34" charset="0"/>
              </a:rPr>
              <a:t>Oblast identifikačních informací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93218"/>
              </p:ext>
            </p:extLst>
          </p:nvPr>
        </p:nvGraphicFramePr>
        <p:xfrm>
          <a:off x="395286" y="1943943"/>
          <a:ext cx="8208964" cy="1920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989"/>
                <a:gridCol w="1425345"/>
                <a:gridCol w="1186974"/>
                <a:gridCol w="936087"/>
                <a:gridCol w="1728161"/>
                <a:gridCol w="1080101"/>
                <a:gridCol w="1152307"/>
              </a:tblGrid>
              <a:tr h="670512">
                <a:tc>
                  <a:txBody>
                    <a:bodyPr/>
                    <a:lstStyle/>
                    <a:p>
                      <a:r>
                        <a:rPr lang="cs-CZ" sz="1900" b="1" dirty="0" smtClean="0">
                          <a:latin typeface="Calibri" pitchFamily="34" charset="0"/>
                        </a:rPr>
                        <a:t>stará ZP</a:t>
                      </a:r>
                      <a:endParaRPr lang="cs-CZ" sz="1900" b="1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err="1" smtClean="0">
                          <a:latin typeface="Calibri" pitchFamily="34" charset="0"/>
                        </a:rPr>
                        <a:t>Inv</a:t>
                      </a:r>
                      <a:r>
                        <a:rPr lang="cs-CZ" sz="1900" b="0" dirty="0" smtClean="0">
                          <a:latin typeface="Calibri" pitchFamily="34" charset="0"/>
                        </a:rPr>
                        <a:t>. č.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Signatura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Obsah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Časový rozsah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EJ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Číslo EJ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9632">
                <a:tc>
                  <a:txBody>
                    <a:bodyPr/>
                    <a:lstStyle/>
                    <a:p>
                      <a:r>
                        <a:rPr lang="cs-CZ" sz="1900" b="1" dirty="0" smtClean="0">
                          <a:latin typeface="Calibri" pitchFamily="34" charset="0"/>
                        </a:rPr>
                        <a:t>nová ZP</a:t>
                      </a:r>
                      <a:endParaRPr lang="cs-CZ" sz="1900" b="1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err="1" smtClean="0">
                          <a:latin typeface="Calibri" pitchFamily="34" charset="0"/>
                        </a:rPr>
                        <a:t>Ref</a:t>
                      </a:r>
                      <a:r>
                        <a:rPr lang="cs-CZ" sz="1900" b="0" dirty="0" smtClean="0">
                          <a:latin typeface="Calibri" pitchFamily="34" charset="0"/>
                        </a:rPr>
                        <a:t>. označení (Pořadové číslo)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Jiná označení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Obsah, regest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Datace vzniku jednotky popisu 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EJ druh a počet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latin typeface="Calibri" pitchFamily="34" charset="0"/>
                        </a:rPr>
                        <a:t>Ukládací číslo</a:t>
                      </a:r>
                      <a:endParaRPr lang="cs-CZ" sz="1900" b="0" dirty="0">
                        <a:latin typeface="Calibri" pitchFamily="34" charset="0"/>
                      </a:endParaRPr>
                    </a:p>
                  </a:txBody>
                  <a:tcPr marL="91438" marR="91438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4061" name="Obdélník 6"/>
          <p:cNvSpPr>
            <a:spLocks noChangeArrowheads="1"/>
          </p:cNvSpPr>
          <p:nvPr/>
        </p:nvSpPr>
        <p:spPr bwMode="auto">
          <a:xfrm>
            <a:off x="539750" y="765175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Srovnání záznamu na nižší úrovni popisu – základní prvky:</a:t>
            </a:r>
          </a:p>
        </p:txBody>
      </p:sp>
      <p:sp>
        <p:nvSpPr>
          <p:cNvPr id="5" name="Popisek se šipkou dolů 4"/>
          <p:cNvSpPr/>
          <p:nvPr/>
        </p:nvSpPr>
        <p:spPr>
          <a:xfrm>
            <a:off x="2600929" y="3515677"/>
            <a:ext cx="2089150" cy="863600"/>
          </a:xfrm>
          <a:prstGeom prst="downArrowCallout">
            <a:avLst>
              <a:gd name="adj1" fmla="val 16781"/>
              <a:gd name="adj2" fmla="val 31165"/>
              <a:gd name="adj3" fmla="val 60959"/>
              <a:gd name="adj4" fmla="val 15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6"/>
          <p:cNvSpPr>
            <a:spLocks noChangeArrowheads="1"/>
          </p:cNvSpPr>
          <p:nvPr/>
        </p:nvSpPr>
        <p:spPr bwMode="auto">
          <a:xfrm>
            <a:off x="2377490" y="4408359"/>
            <a:ext cx="252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itchFamily="34" charset="0"/>
              </a:rPr>
              <a:t>Netřeba blíže vysvětlovat</a:t>
            </a:r>
          </a:p>
        </p:txBody>
      </p:sp>
      <p:sp>
        <p:nvSpPr>
          <p:cNvPr id="44064" name="TextovéPole 7"/>
          <p:cNvSpPr txBox="1">
            <a:spLocks noChangeArrowheads="1"/>
          </p:cNvSpPr>
          <p:nvPr/>
        </p:nvSpPr>
        <p:spPr bwMode="auto">
          <a:xfrm>
            <a:off x="1187456" y="2060575"/>
            <a:ext cx="136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2320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Podnadpis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40285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REFERENČNÍ OZNAČENÍ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843808" y="1826051"/>
            <a:ext cx="5976664" cy="830997"/>
          </a:xfrm>
          <a:prstGeom prst="rect">
            <a:avLst/>
          </a:prstGeom>
          <a:noFill/>
        </p:spPr>
        <p:txBody>
          <a:bodyPr>
            <a:prstTxWarp prst="textFadeLeft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cs-CZ" sz="2400" dirty="0">
                <a:latin typeface="Calibri" pitchFamily="34" charset="0"/>
                <a:cs typeface="+mn-cs"/>
              </a:rPr>
              <a:t>CZ321100010//10254/12//374/254/925/382/635/158//15/725/42/112//525+328//201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409" y="3573016"/>
            <a:ext cx="7993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 dirty="0">
                <a:latin typeface="Calibri" pitchFamily="34" charset="0"/>
              </a:rPr>
              <a:t>Základní požadavky</a:t>
            </a:r>
          </a:p>
          <a:p>
            <a:endParaRPr lang="cs-CZ" altLang="cs-CZ" b="1" dirty="0">
              <a:latin typeface="Calibri" pitchFamily="34" charset="0"/>
            </a:endParaRPr>
          </a:p>
          <a:p>
            <a:r>
              <a:rPr lang="cs-CZ" altLang="cs-CZ" dirty="0">
                <a:latin typeface="Calibri" pitchFamily="34" charset="0"/>
              </a:rPr>
              <a:t>- jednoznačná identifikace záznamu na planetě Zemi</a:t>
            </a:r>
          </a:p>
          <a:p>
            <a:endParaRPr lang="cs-CZ" altLang="cs-CZ" dirty="0">
              <a:latin typeface="Calibri" pitchFamily="34" charset="0"/>
            </a:endParaRPr>
          </a:p>
          <a:p>
            <a:r>
              <a:rPr lang="cs-CZ" altLang="cs-CZ" dirty="0">
                <a:latin typeface="Calibri" pitchFamily="34" charset="0"/>
              </a:rPr>
              <a:t>- schopnost absorbovat změny – vkládání, vypouštění a přesuny záznamů bez přečíslovávání celé archivní pomůcky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484438" y="1989139"/>
            <a:ext cx="48122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//1</a:t>
            </a:r>
            <a:endParaRPr lang="cs-CZ" dirty="0">
              <a:cs typeface="+mn-cs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922469" y="1547813"/>
            <a:ext cx="68800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//4/1</a:t>
            </a:r>
            <a:endParaRPr lang="cs-CZ" dirty="0"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1052513"/>
            <a:ext cx="43021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dirty="0">
                <a:latin typeface="Calibri" pitchFamily="34" charset="0"/>
                <a:cs typeface="+mn-cs"/>
              </a:rPr>
              <a:t>CZ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8319" y="530225"/>
            <a:ext cx="57467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dirty="0">
                <a:latin typeface="Calibri" pitchFamily="34" charset="0"/>
                <a:cs typeface="+mn-cs"/>
              </a:rPr>
              <a:t>stát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35063" y="530225"/>
            <a:ext cx="98841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instituce</a:t>
            </a:r>
            <a:endParaRPr lang="cs-CZ" dirty="0"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16018" y="1042989"/>
            <a:ext cx="123783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321100010</a:t>
            </a:r>
            <a:endParaRPr lang="cs-CZ" dirty="0">
              <a:cs typeface="+mn-cs"/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2654300" y="1566864"/>
            <a:ext cx="5518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= číslo NAD 4 / číslo dílčího listu 1 NAD 4 (1. a 2. </a:t>
            </a:r>
            <a:r>
              <a:rPr lang="pt-BR" altLang="cs-CZ" sz="1600">
                <a:latin typeface="Calibri" pitchFamily="34" charset="0"/>
              </a:rPr>
              <a:t>úrov</a:t>
            </a:r>
            <a:r>
              <a:rPr lang="cs-CZ" altLang="cs-CZ" sz="1600">
                <a:latin typeface="Calibri" pitchFamily="34" charset="0"/>
              </a:rPr>
              <a:t>eň popisu)</a:t>
            </a:r>
            <a:endParaRPr lang="cs-CZ" altLang="cs-CZ" sz="160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2411419" y="539751"/>
            <a:ext cx="5184775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úroveň popisu a pořadové číslo v rámci úrovně popisu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332169" y="2420939"/>
            <a:ext cx="4321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série 2. úrovně – 15. záznam na 4. úrovni popisu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843217" y="2420939"/>
            <a:ext cx="50847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/15</a:t>
            </a:r>
            <a:endParaRPr lang="cs-CZ" dirty="0">
              <a:cs typeface="+mn-cs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203576" y="2852739"/>
            <a:ext cx="39145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/2</a:t>
            </a:r>
            <a:endParaRPr lang="cs-CZ" dirty="0"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563938" y="2862264"/>
            <a:ext cx="4248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série 3. úrovně – 2. záznam na 5. úrovni popisu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492501" y="3284539"/>
            <a:ext cx="48122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//1</a:t>
            </a:r>
            <a:endParaRPr lang="cs-CZ" dirty="0"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924300" y="3284539"/>
            <a:ext cx="3024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složka – 1. záznam na 6. úrovni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971800" y="1998664"/>
            <a:ext cx="4249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série 1. úrovně – 1.</a:t>
            </a:r>
            <a:r>
              <a:rPr lang="pt-BR" altLang="cs-CZ" sz="1600">
                <a:latin typeface="Calibri" pitchFamily="34" charset="0"/>
              </a:rPr>
              <a:t> záznam na </a:t>
            </a:r>
            <a:r>
              <a:rPr lang="cs-CZ" altLang="cs-CZ" sz="1600">
                <a:latin typeface="Calibri" pitchFamily="34" charset="0"/>
              </a:rPr>
              <a:t>3. </a:t>
            </a:r>
            <a:r>
              <a:rPr lang="pt-BR" altLang="cs-CZ" sz="1600">
                <a:latin typeface="Calibri" pitchFamily="34" charset="0"/>
              </a:rPr>
              <a:t>úrovni</a:t>
            </a:r>
            <a:r>
              <a:rPr lang="cs-CZ" altLang="cs-CZ" sz="1600">
                <a:latin typeface="Calibri" pitchFamily="34" charset="0"/>
              </a:rPr>
              <a:t> popisu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3851276" y="3716339"/>
            <a:ext cx="39145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/1</a:t>
            </a:r>
            <a:endParaRPr lang="cs-CZ" dirty="0">
              <a:cs typeface="+mn-cs"/>
            </a:endParaRPr>
          </a:p>
        </p:txBody>
      </p:sp>
      <p:sp>
        <p:nvSpPr>
          <p:cNvPr id="32" name="Obdélník 31"/>
          <p:cNvSpPr>
            <a:spLocks noChangeArrowheads="1"/>
          </p:cNvSpPr>
          <p:nvPr/>
        </p:nvSpPr>
        <p:spPr bwMode="auto">
          <a:xfrm>
            <a:off x="2268543" y="5165725"/>
            <a:ext cx="2151551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>
                <a:latin typeface="Calibri" pitchFamily="34" charset="0"/>
              </a:rPr>
              <a:t>CZ321100010//4/1//</a:t>
            </a:r>
          </a:p>
        </p:txBody>
      </p:sp>
      <p:sp>
        <p:nvSpPr>
          <p:cNvPr id="34" name="Obdélník 33"/>
          <p:cNvSpPr>
            <a:spLocks noChangeArrowheads="1"/>
          </p:cNvSpPr>
          <p:nvPr/>
        </p:nvSpPr>
        <p:spPr bwMode="auto">
          <a:xfrm>
            <a:off x="323856" y="2009776"/>
            <a:ext cx="2195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Manipulace 1937 - 1945</a:t>
            </a:r>
            <a:endParaRPr lang="cs-CZ" altLang="cs-CZ" sz="1600"/>
          </a:p>
        </p:txBody>
      </p:sp>
      <p:sp>
        <p:nvSpPr>
          <p:cNvPr id="35" name="Obdélník 34"/>
          <p:cNvSpPr>
            <a:spLocks noChangeArrowheads="1"/>
          </p:cNvSpPr>
          <p:nvPr/>
        </p:nvSpPr>
        <p:spPr bwMode="auto">
          <a:xfrm>
            <a:off x="323856" y="2420939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XI Dopravní záležitosti</a:t>
            </a:r>
            <a:r>
              <a:rPr lang="cs-CZ" altLang="cs-CZ"/>
              <a:t>	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14825" y="3725864"/>
            <a:ext cx="403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podsložka 1. úrovně – 1. záznam na 7. úrovni</a:t>
            </a:r>
          </a:p>
        </p:txBody>
      </p:sp>
      <p:sp>
        <p:nvSpPr>
          <p:cNvPr id="37" name="Obdélník 36"/>
          <p:cNvSpPr>
            <a:spLocks noChangeArrowheads="1"/>
          </p:cNvSpPr>
          <p:nvPr/>
        </p:nvSpPr>
        <p:spPr bwMode="auto">
          <a:xfrm>
            <a:off x="323853" y="2862264"/>
            <a:ext cx="212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XI/11 Motorová vozidla</a:t>
            </a:r>
            <a:endParaRPr lang="cs-CZ" altLang="cs-CZ"/>
          </a:p>
        </p:txBody>
      </p:sp>
      <p:sp>
        <p:nvSpPr>
          <p:cNvPr id="38" name="Obdélník 37"/>
          <p:cNvSpPr>
            <a:spLocks noChangeArrowheads="1"/>
          </p:cNvSpPr>
          <p:nvPr/>
        </p:nvSpPr>
        <p:spPr bwMode="auto">
          <a:xfrm>
            <a:off x="323856" y="3284539"/>
            <a:ext cx="2771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Řidičské zkoušky a průkazy – A</a:t>
            </a:r>
            <a:endParaRPr lang="cs-CZ" altLang="cs-CZ"/>
          </a:p>
        </p:txBody>
      </p:sp>
      <p:sp>
        <p:nvSpPr>
          <p:cNvPr id="39" name="Obdélník 38"/>
          <p:cNvSpPr>
            <a:spLocks noChangeArrowheads="1"/>
          </p:cNvSpPr>
          <p:nvPr/>
        </p:nvSpPr>
        <p:spPr bwMode="auto">
          <a:xfrm>
            <a:off x="323851" y="3729039"/>
            <a:ext cx="3059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Řidičské zkoušky a průkazy – Ab-Ar</a:t>
            </a:r>
            <a:endParaRPr lang="cs-CZ" altLang="cs-CZ"/>
          </a:p>
        </p:txBody>
      </p:sp>
      <p:sp>
        <p:nvSpPr>
          <p:cNvPr id="40" name="Obdélník 39"/>
          <p:cNvSpPr/>
          <p:nvPr/>
        </p:nvSpPr>
        <p:spPr>
          <a:xfrm>
            <a:off x="4140201" y="4149725"/>
            <a:ext cx="48122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//1</a:t>
            </a:r>
            <a:endParaRPr lang="cs-CZ" dirty="0">
              <a:cs typeface="+mn-cs"/>
            </a:endParaRPr>
          </a:p>
        </p:txBody>
      </p:sp>
      <p:sp>
        <p:nvSpPr>
          <p:cNvPr id="41" name="Obdélník 40"/>
          <p:cNvSpPr>
            <a:spLocks noChangeArrowheads="1"/>
          </p:cNvSpPr>
          <p:nvPr/>
        </p:nvSpPr>
        <p:spPr bwMode="auto">
          <a:xfrm>
            <a:off x="323850" y="4149726"/>
            <a:ext cx="2808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Řidičský průkaz – Josef Absolon</a:t>
            </a:r>
            <a:endParaRPr lang="cs-CZ" altLang="cs-CZ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4716463" y="4149726"/>
            <a:ext cx="3600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jednotlivost – 1. záznam na 8. úrovni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4572001" y="4581525"/>
            <a:ext cx="39145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Calibri" pitchFamily="34" charset="0"/>
                <a:cs typeface="+mn-cs"/>
              </a:rPr>
              <a:t>/1</a:t>
            </a:r>
            <a:endParaRPr lang="cs-CZ" dirty="0">
              <a:cs typeface="+mn-cs"/>
            </a:endParaRPr>
          </a:p>
        </p:txBody>
      </p:sp>
      <p:sp>
        <p:nvSpPr>
          <p:cNvPr id="44" name="Obdélník 43"/>
          <p:cNvSpPr>
            <a:spLocks noChangeArrowheads="1"/>
          </p:cNvSpPr>
          <p:nvPr/>
        </p:nvSpPr>
        <p:spPr bwMode="auto">
          <a:xfrm>
            <a:off x="323850" y="4581526"/>
            <a:ext cx="2698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>
                <a:latin typeface="Calibri" pitchFamily="34" charset="0"/>
              </a:rPr>
              <a:t>Fotografie v řidičském průkazu</a:t>
            </a:r>
            <a:endParaRPr lang="cs-CZ" altLang="cs-CZ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5003800" y="4581526"/>
            <a:ext cx="3816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1600">
                <a:latin typeface="Calibri" pitchFamily="34" charset="0"/>
              </a:rPr>
              <a:t>= část jednotlivosti – 1. záznam na 9. úrovni</a:t>
            </a:r>
          </a:p>
        </p:txBody>
      </p:sp>
      <p:sp>
        <p:nvSpPr>
          <p:cNvPr id="48" name="Obdélník 47"/>
          <p:cNvSpPr>
            <a:spLocks noChangeArrowheads="1"/>
          </p:cNvSpPr>
          <p:nvPr/>
        </p:nvSpPr>
        <p:spPr bwMode="auto">
          <a:xfrm>
            <a:off x="4325940" y="5165725"/>
            <a:ext cx="1838965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>
                <a:latin typeface="Calibri" pitchFamily="34" charset="0"/>
              </a:rPr>
              <a:t>1/15/2//1/1//1/1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124081" y="5940425"/>
            <a:ext cx="4824413" cy="369332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>
                <a:solidFill>
                  <a:srgbClr val="FF0000"/>
                </a:solidFill>
                <a:latin typeface="Calibri" pitchFamily="34" charset="0"/>
              </a:rPr>
              <a:t>nemusí se zobrazovat v pomůcce či na obrazovce</a:t>
            </a:r>
          </a:p>
        </p:txBody>
      </p:sp>
      <p:cxnSp>
        <p:nvCxnSpPr>
          <p:cNvPr id="53" name="Přímá spojovací šipka 52"/>
          <p:cNvCxnSpPr/>
          <p:nvPr/>
        </p:nvCxnSpPr>
        <p:spPr>
          <a:xfrm flipV="1">
            <a:off x="3059113" y="5516565"/>
            <a:ext cx="0" cy="433387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3563944" y="2874964"/>
            <a:ext cx="503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>
                <a:latin typeface="Calibri" pitchFamily="34" charset="0"/>
              </a:rPr>
              <a:t>= ?</a:t>
            </a:r>
          </a:p>
        </p:txBody>
      </p:sp>
      <p:sp>
        <p:nvSpPr>
          <p:cNvPr id="49" name="Obdélník 48"/>
          <p:cNvSpPr>
            <a:spLocks noChangeArrowheads="1"/>
          </p:cNvSpPr>
          <p:nvPr/>
        </p:nvSpPr>
        <p:spPr bwMode="auto">
          <a:xfrm>
            <a:off x="2268539" y="5157788"/>
            <a:ext cx="380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>
                <a:latin typeface="Calibri" pitchFamily="34" charset="0"/>
              </a:rPr>
              <a:t>CZ321100010//4/1//1/15/2//1/1//1/1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odnadpis 2"/>
          <p:cNvSpPr>
            <a:spLocks noGrp="1"/>
          </p:cNvSpPr>
          <p:nvPr>
            <p:ph type="subTitle" idx="1"/>
          </p:nvPr>
        </p:nvSpPr>
        <p:spPr>
          <a:xfrm>
            <a:off x="-10071" y="980728"/>
            <a:ext cx="9144000" cy="40011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cs-CZ" sz="2000" b="1" smtClean="0">
                <a:solidFill>
                  <a:schemeClr val="tx1"/>
                </a:solidFill>
                <a:latin typeface="Calibri" pitchFamily="34" charset="0"/>
              </a:rPr>
              <a:t>Datace vzniku jednotky popisu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5954" y="1556792"/>
            <a:ext cx="7324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dirty="0">
                <a:latin typeface="Calibri" pitchFamily="34" charset="0"/>
              </a:rPr>
              <a:t>Datace vzniku nebo období, v němž se jednotka popisu měnila</a:t>
            </a:r>
          </a:p>
          <a:p>
            <a:endParaRPr lang="cs-CZ" altLang="cs-CZ" dirty="0">
              <a:latin typeface="Calibri" pitchFamily="34" charset="0"/>
            </a:endParaRPr>
          </a:p>
          <a:p>
            <a:r>
              <a:rPr lang="cs-CZ" altLang="cs-CZ" dirty="0">
                <a:latin typeface="Calibri" pitchFamily="34" charset="0"/>
              </a:rPr>
              <a:t>Datace zaniklé archiválie při popisu kopie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38606" r="81779" b="35475"/>
          <a:stretch>
            <a:fillRect/>
          </a:stretch>
        </p:blipFill>
        <p:spPr bwMode="auto">
          <a:xfrm>
            <a:off x="6300192" y="1845471"/>
            <a:ext cx="2663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3625592"/>
            <a:ext cx="4156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>
                <a:latin typeface="Calibri" pitchFamily="34" charset="0"/>
              </a:rPr>
              <a:t>- slovní popis volitelně – nutnost dohody: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94433"/>
              </p:ext>
            </p:extLst>
          </p:nvPr>
        </p:nvGraphicFramePr>
        <p:xfrm>
          <a:off x="539601" y="4365104"/>
          <a:ext cx="3841750" cy="2026920"/>
        </p:xfrm>
        <a:graphic>
          <a:graphicData uri="http://schemas.openxmlformats.org/drawingml/2006/table">
            <a:tbl>
              <a:tblPr/>
              <a:tblGrid>
                <a:gridCol w="1353341"/>
                <a:gridCol w="2488409"/>
              </a:tblGrid>
              <a:tr h="579120">
                <a:tc rowSpan="6"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>
                          <a:latin typeface="Calibri" pitchFamily="34" charset="0"/>
                        </a:rPr>
                        <a:t>1801-1850 =</a:t>
                      </a:r>
                    </a:p>
                    <a:p>
                      <a:pPr eaLnBrk="0" hangingPunct="0"/>
                      <a:endParaRPr lang="cs-CZ" sz="1900" dirty="0" smtClean="0">
                        <a:latin typeface="Calibri" pitchFamily="34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první polovina 19. století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eaLnBrk="0" hangingPunct="0"/>
                      <a:endParaRPr lang="cs-CZ" dirty="0" smtClean="0"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první </a:t>
                      </a:r>
                      <a:r>
                        <a:rPr lang="cs-CZ" sz="1900" dirty="0" err="1" smtClean="0">
                          <a:latin typeface="Calibri" pitchFamily="34" charset="0"/>
                        </a:rPr>
                        <a:t>pol</a:t>
                      </a:r>
                      <a:r>
                        <a:rPr lang="cs-CZ" sz="1900" dirty="0" smtClean="0">
                          <a:latin typeface="Calibri" pitchFamily="34" charset="0"/>
                        </a:rPr>
                        <a:t>. 19. století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eaLnBrk="0" hangingPunct="0"/>
                      <a:endParaRPr lang="cs-CZ" dirty="0" smtClean="0"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1. polovina 19. století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eaLnBrk="0" hangingPunct="0"/>
                      <a:endParaRPr lang="cs-CZ" dirty="0" smtClean="0"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1. </a:t>
                      </a:r>
                      <a:r>
                        <a:rPr lang="cs-CZ" sz="1900" dirty="0" err="1" smtClean="0">
                          <a:latin typeface="Calibri" pitchFamily="34" charset="0"/>
                        </a:rPr>
                        <a:t>pol</a:t>
                      </a:r>
                      <a:r>
                        <a:rPr lang="cs-CZ" sz="1900" dirty="0" smtClean="0">
                          <a:latin typeface="Calibri" pitchFamily="34" charset="0"/>
                        </a:rPr>
                        <a:t>. 19. stol.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eaLnBrk="0" hangingPunct="0"/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1.pol.19.stol.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>
                          <a:latin typeface="Calibri" pitchFamily="34" charset="0"/>
                        </a:rPr>
                        <a:t>1.p.19.st.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05579"/>
              </p:ext>
            </p:extLst>
          </p:nvPr>
        </p:nvGraphicFramePr>
        <p:xfrm>
          <a:off x="5724128" y="4581128"/>
          <a:ext cx="1041400" cy="1737360"/>
        </p:xfrm>
        <a:graphic>
          <a:graphicData uri="http://schemas.openxmlformats.org/drawingml/2006/table">
            <a:tbl>
              <a:tblPr/>
              <a:tblGrid>
                <a:gridCol w="1041400"/>
              </a:tblGrid>
              <a:tr h="289560"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s.</a:t>
                      </a:r>
                      <a:r>
                        <a:rPr lang="cs-CZ" sz="1900" dirty="0" err="1" smtClean="0">
                          <a:latin typeface="Calibri" pitchFamily="34" charset="0"/>
                        </a:rPr>
                        <a:t>d</a:t>
                      </a:r>
                      <a:r>
                        <a:rPr lang="cs-CZ" sz="1900" dirty="0" smtClean="0">
                          <a:latin typeface="Calibri" pitchFamily="34" charset="0"/>
                        </a:rPr>
                        <a:t>.</a:t>
                      </a:r>
                    </a:p>
                  </a:txBody>
                  <a:tcPr marL="68613" marR="686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smtClean="0">
                          <a:latin typeface="Calibri" pitchFamily="34" charset="0"/>
                        </a:rPr>
                        <a:t>s.</a:t>
                      </a:r>
                      <a:r>
                        <a:rPr lang="cs-CZ" sz="19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cs-CZ" sz="1900" baseline="0" dirty="0" err="1" smtClean="0">
                          <a:latin typeface="Calibri" pitchFamily="34" charset="0"/>
                        </a:rPr>
                        <a:t>d</a:t>
                      </a:r>
                      <a:r>
                        <a:rPr lang="cs-CZ" sz="1900" baseline="0" dirty="0" smtClean="0">
                          <a:latin typeface="Calibri" pitchFamily="34" charset="0"/>
                        </a:rPr>
                        <a:t>.</a:t>
                      </a:r>
                      <a:endParaRPr lang="cs-CZ" sz="1900" dirty="0" smtClean="0">
                        <a:latin typeface="Calibri" pitchFamily="34" charset="0"/>
                      </a:endParaRPr>
                    </a:p>
                  </a:txBody>
                  <a:tcPr marL="68613" marR="686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err="1" smtClean="0">
                          <a:latin typeface="Calibri" pitchFamily="34" charset="0"/>
                        </a:rPr>
                        <a:t>b.d</a:t>
                      </a:r>
                      <a:r>
                        <a:rPr lang="cs-CZ" sz="1900" dirty="0" smtClean="0">
                          <a:latin typeface="Calibri" pitchFamily="34" charset="0"/>
                        </a:rPr>
                        <a:t>.</a:t>
                      </a:r>
                    </a:p>
                  </a:txBody>
                  <a:tcPr marL="68613" marR="686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eaLnBrk="0" hangingPunct="0"/>
                      <a:r>
                        <a:rPr lang="cs-CZ" sz="1900" dirty="0" err="1" smtClean="0">
                          <a:latin typeface="Calibri" pitchFamily="34" charset="0"/>
                        </a:rPr>
                        <a:t>b</a:t>
                      </a:r>
                      <a:r>
                        <a:rPr lang="cs-CZ" sz="1900" dirty="0" smtClean="0">
                          <a:latin typeface="Calibri" pitchFamily="34" charset="0"/>
                        </a:rPr>
                        <a:t>. </a:t>
                      </a:r>
                      <a:r>
                        <a:rPr lang="cs-CZ" sz="1900" dirty="0" err="1" smtClean="0">
                          <a:latin typeface="Calibri" pitchFamily="34" charset="0"/>
                        </a:rPr>
                        <a:t>d</a:t>
                      </a:r>
                      <a:r>
                        <a:rPr lang="cs-CZ" sz="1900" dirty="0" smtClean="0">
                          <a:latin typeface="Calibri" pitchFamily="34" charset="0"/>
                        </a:rPr>
                        <a:t>.</a:t>
                      </a:r>
                    </a:p>
                  </a:txBody>
                  <a:tcPr marL="68613" marR="686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eaLnBrk="0" hangingPunct="0"/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sine </a:t>
                      </a:r>
                      <a:r>
                        <a:rPr kumimoji="0" lang="cs-CZ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dato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613" marR="686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smtClean="0">
                          <a:latin typeface="Calibri" pitchFamily="34" charset="0"/>
                        </a:rPr>
                        <a:t>bez data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613" marR="686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Přímá spojovací čára 11"/>
          <p:cNvCxnSpPr/>
          <p:nvPr/>
        </p:nvCxnSpPr>
        <p:spPr>
          <a:xfrm>
            <a:off x="5760442" y="4597308"/>
            <a:ext cx="1008062" cy="1655763"/>
          </a:xfrm>
          <a:prstGeom prst="line">
            <a:avLst/>
          </a:prstGeom>
          <a:ln w="50800">
            <a:solidFill>
              <a:srgbClr val="FF0000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H="1">
            <a:off x="5831879" y="4581128"/>
            <a:ext cx="936625" cy="1655763"/>
          </a:xfrm>
          <a:prstGeom prst="line">
            <a:avLst/>
          </a:prstGeom>
          <a:ln w="50800">
            <a:solidFill>
              <a:srgbClr val="FF0000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85216" y="2818499"/>
            <a:ext cx="4176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1" dirty="0">
                <a:latin typeface="Calibri" pitchFamily="34" charset="0"/>
              </a:rPr>
              <a:t>Zásady</a:t>
            </a:r>
          </a:p>
          <a:p>
            <a:r>
              <a:rPr lang="cs-CZ" altLang="cs-CZ" dirty="0">
                <a:latin typeface="Calibri" pitchFamily="34" charset="0"/>
              </a:rPr>
              <a:t>- strojově čitelný zápis podle ISO 8601 vždy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 bwMode="auto">
          <a:xfrm>
            <a:off x="-20389" y="-34922"/>
            <a:ext cx="9144000" cy="10402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  <a:p>
            <a:pPr marL="3600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DATACE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dnadpis 2"/>
          <p:cNvSpPr>
            <a:spLocks noGrp="1"/>
          </p:cNvSpPr>
          <p:nvPr>
            <p:ph type="subTitle" idx="1"/>
          </p:nvPr>
        </p:nvSpPr>
        <p:spPr>
          <a:xfrm>
            <a:off x="0" y="187980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2531" name="Podnadpis 2"/>
          <p:cNvSpPr txBox="1">
            <a:spLocks/>
          </p:cNvSpPr>
          <p:nvPr/>
        </p:nvSpPr>
        <p:spPr bwMode="auto">
          <a:xfrm>
            <a:off x="236538" y="885829"/>
            <a:ext cx="8280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cs-CZ" altLang="cs-CZ" sz="2400" dirty="0">
                <a:latin typeface="Calibri" pitchFamily="34" charset="0"/>
              </a:rPr>
              <a:t>Archivní popis na kterékoliv úrovni se nazývá </a:t>
            </a:r>
            <a:r>
              <a:rPr lang="cs-CZ" altLang="cs-CZ" sz="2800" b="1" dirty="0">
                <a:latin typeface="Calibri" pitchFamily="34" charset="0"/>
              </a:rPr>
              <a:t>jednotka popisu</a:t>
            </a:r>
          </a:p>
          <a:p>
            <a:pPr eaLnBrk="1" hangingPunct="1">
              <a:buFont typeface="Arial" charset="0"/>
              <a:buNone/>
            </a:pPr>
            <a:endParaRPr lang="cs-CZ" altLang="cs-CZ" sz="2400" b="1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dirty="0">
                <a:latin typeface="Calibri" pitchFamily="34" charset="0"/>
              </a:rPr>
              <a:t>tedy jednotkou popisu je popis celého archivního souboru, například </a:t>
            </a:r>
            <a:r>
              <a:rPr lang="cs-CZ" altLang="cs-CZ" sz="2400" dirty="0">
                <a:solidFill>
                  <a:srgbClr val="C00000"/>
                </a:solidFill>
                <a:latin typeface="Calibri" pitchFamily="34" charset="0"/>
              </a:rPr>
              <a:t>fondu (doposud např. list NAD, úvod inventáře)</a:t>
            </a:r>
          </a:p>
          <a:p>
            <a:pPr eaLnBrk="1" hangingPunct="1">
              <a:buFont typeface="Arial" charset="0"/>
              <a:buNone/>
            </a:pPr>
            <a:endParaRPr lang="cs-CZ" altLang="cs-CZ" sz="2400" dirty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dirty="0">
                <a:latin typeface="Calibri" pitchFamily="34" charset="0"/>
              </a:rPr>
              <a:t>je to i popis jedné 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manipulace</a:t>
            </a:r>
            <a:r>
              <a:rPr lang="cs-CZ" altLang="cs-CZ" sz="2400" dirty="0">
                <a:latin typeface="Calibri" pitchFamily="34" charset="0"/>
              </a:rPr>
              <a:t> tohoto </a:t>
            </a:r>
            <a:r>
              <a:rPr lang="cs-CZ" altLang="cs-CZ" sz="2400" dirty="0">
                <a:solidFill>
                  <a:srgbClr val="C00000"/>
                </a:solidFill>
                <a:latin typeface="Calibri" pitchFamily="34" charset="0"/>
              </a:rPr>
              <a:t>fondu  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(doposud např. nadpis ve struktuře inventárního seznamu)</a:t>
            </a:r>
          </a:p>
          <a:p>
            <a:pPr eaLnBrk="1" hangingPunct="1">
              <a:buFont typeface="Arial" charset="0"/>
              <a:buNone/>
            </a:pPr>
            <a:endParaRPr lang="cs-CZ" altLang="cs-CZ" sz="2400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dirty="0">
                <a:latin typeface="Calibri" pitchFamily="34" charset="0"/>
              </a:rPr>
              <a:t>ale třeba taky popis jedné </a:t>
            </a:r>
            <a:r>
              <a:rPr lang="cs-CZ" altLang="cs-CZ" sz="2400" dirty="0">
                <a:solidFill>
                  <a:srgbClr val="00B050"/>
                </a:solidFill>
                <a:latin typeface="Calibri" pitchFamily="34" charset="0"/>
              </a:rPr>
              <a:t>knihy</a:t>
            </a:r>
            <a:r>
              <a:rPr lang="cs-CZ" altLang="cs-CZ" sz="2400" dirty="0">
                <a:latin typeface="Calibri" pitchFamily="34" charset="0"/>
              </a:rPr>
              <a:t> v rámci této 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manipulace </a:t>
            </a:r>
            <a:r>
              <a:rPr lang="cs-CZ" altLang="cs-CZ" sz="2400" dirty="0">
                <a:solidFill>
                  <a:srgbClr val="00B050"/>
                </a:solidFill>
                <a:latin typeface="Calibri" pitchFamily="34" charset="0"/>
              </a:rPr>
              <a:t>(doposud např. příslušný řádek v inventárním seznamu)</a:t>
            </a:r>
          </a:p>
          <a:p>
            <a:pPr eaLnBrk="1" hangingPunct="1">
              <a:buFont typeface="Arial" charset="0"/>
              <a:buNone/>
            </a:pPr>
            <a:endParaRPr lang="cs-CZ" altLang="cs-CZ" sz="2400" dirty="0">
              <a:solidFill>
                <a:srgbClr val="00B050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altLang="cs-CZ" sz="2400" dirty="0">
                <a:latin typeface="Calibri" pitchFamily="34" charset="0"/>
              </a:rPr>
              <a:t>a dokonce i popis jedné </a:t>
            </a:r>
            <a:r>
              <a:rPr lang="cs-CZ" altLang="cs-CZ" sz="2400" dirty="0">
                <a:solidFill>
                  <a:srgbClr val="7030A0"/>
                </a:solidFill>
                <a:latin typeface="Calibri" pitchFamily="34" charset="0"/>
              </a:rPr>
              <a:t>fotografie</a:t>
            </a:r>
            <a:r>
              <a:rPr lang="cs-CZ" altLang="cs-CZ" sz="2400" dirty="0">
                <a:latin typeface="Calibri" pitchFamily="34" charset="0"/>
              </a:rPr>
              <a:t> vlepené do této </a:t>
            </a:r>
            <a:r>
              <a:rPr lang="cs-CZ" altLang="cs-CZ" sz="2400" dirty="0">
                <a:solidFill>
                  <a:srgbClr val="00B050"/>
                </a:solidFill>
                <a:latin typeface="Calibri" pitchFamily="34" charset="0"/>
              </a:rPr>
              <a:t>knihy</a:t>
            </a:r>
            <a:r>
              <a:rPr lang="cs-CZ" altLang="cs-CZ" sz="2400" dirty="0">
                <a:latin typeface="Calibri" pitchFamily="34" charset="0"/>
              </a:rPr>
              <a:t> oné 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manipulace</a:t>
            </a:r>
            <a:r>
              <a:rPr lang="cs-CZ" altLang="cs-CZ" sz="2400" dirty="0">
                <a:latin typeface="Calibri" pitchFamily="34" charset="0"/>
              </a:rPr>
              <a:t> výše uvedeného </a:t>
            </a:r>
            <a:r>
              <a:rPr lang="cs-CZ" altLang="cs-CZ" sz="2400" dirty="0">
                <a:solidFill>
                  <a:srgbClr val="C00000"/>
                </a:solidFill>
                <a:latin typeface="Calibri" pitchFamily="34" charset="0"/>
              </a:rPr>
              <a:t>fondu </a:t>
            </a:r>
            <a:r>
              <a:rPr lang="cs-CZ" altLang="cs-CZ" sz="2400" dirty="0">
                <a:solidFill>
                  <a:srgbClr val="7030A0"/>
                </a:solidFill>
                <a:latin typeface="Calibri" pitchFamily="34" charset="0"/>
              </a:rPr>
              <a:t>(doposud např. příslušná část obsahu v popisu </a:t>
            </a:r>
            <a:r>
              <a:rPr lang="cs-CZ" altLang="cs-CZ" sz="2400" dirty="0">
                <a:solidFill>
                  <a:srgbClr val="00B050"/>
                </a:solidFill>
                <a:latin typeface="Calibri" pitchFamily="34" charset="0"/>
              </a:rPr>
              <a:t>knihy</a:t>
            </a:r>
            <a:r>
              <a:rPr lang="cs-CZ" altLang="cs-CZ" sz="2400" dirty="0">
                <a:solidFill>
                  <a:srgbClr val="7030A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395536" y="885829"/>
            <a:ext cx="8280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cs-CZ" altLang="cs-CZ" u="sng" dirty="0">
              <a:latin typeface="Calibri" pitchFamily="34" charset="0"/>
            </a:endParaRPr>
          </a:p>
          <a:p>
            <a:pPr eaLnBrk="1" hangingPunct="1"/>
            <a:r>
              <a:rPr lang="cs-CZ" altLang="cs-CZ" sz="2400" dirty="0">
                <a:latin typeface="Calibri" pitchFamily="34" charset="0"/>
              </a:rPr>
              <a:t>Výše uvedené příklady se samozřejmě nacházejí v přirozené </a:t>
            </a:r>
            <a:r>
              <a:rPr lang="cs-CZ" altLang="cs-CZ" sz="2400" b="1" dirty="0">
                <a:latin typeface="Calibri" pitchFamily="34" charset="0"/>
              </a:rPr>
              <a:t>hierarchii</a:t>
            </a:r>
            <a:r>
              <a:rPr lang="cs-CZ" altLang="cs-CZ" sz="2400" dirty="0">
                <a:latin typeface="Calibri" pitchFamily="34" charset="0"/>
              </a:rPr>
              <a:t>, popis </a:t>
            </a:r>
            <a:r>
              <a:rPr lang="cs-CZ" altLang="cs-CZ" sz="2400" dirty="0">
                <a:solidFill>
                  <a:srgbClr val="C00000"/>
                </a:solidFill>
                <a:latin typeface="Calibri" pitchFamily="34" charset="0"/>
              </a:rPr>
              <a:t>fondu</a:t>
            </a:r>
            <a:r>
              <a:rPr lang="cs-CZ" altLang="cs-CZ" sz="2400" dirty="0">
                <a:latin typeface="Calibri" pitchFamily="34" charset="0"/>
              </a:rPr>
              <a:t> je nadřazen popisu jedné z jeho 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manipulací</a:t>
            </a:r>
            <a:r>
              <a:rPr lang="cs-CZ" altLang="cs-CZ" sz="2400" dirty="0">
                <a:latin typeface="Calibri" pitchFamily="34" charset="0"/>
              </a:rPr>
              <a:t>, popis 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manipulace</a:t>
            </a:r>
            <a:r>
              <a:rPr lang="cs-CZ" altLang="cs-CZ" sz="2400" dirty="0">
                <a:latin typeface="Calibri" pitchFamily="34" charset="0"/>
              </a:rPr>
              <a:t> zase jedné z mnoha </a:t>
            </a:r>
            <a:r>
              <a:rPr lang="cs-CZ" altLang="cs-CZ" sz="2400" dirty="0">
                <a:solidFill>
                  <a:srgbClr val="00B050"/>
                </a:solidFill>
                <a:latin typeface="Calibri" pitchFamily="34" charset="0"/>
              </a:rPr>
              <a:t>knih</a:t>
            </a:r>
            <a:r>
              <a:rPr lang="cs-CZ" altLang="cs-CZ" sz="2400" dirty="0">
                <a:latin typeface="Calibri" pitchFamily="34" charset="0"/>
              </a:rPr>
              <a:t> v ní se nacházející a popis </a:t>
            </a:r>
            <a:r>
              <a:rPr lang="cs-CZ" altLang="cs-CZ" sz="2400" dirty="0">
                <a:solidFill>
                  <a:srgbClr val="00B050"/>
                </a:solidFill>
                <a:latin typeface="Calibri" pitchFamily="34" charset="0"/>
              </a:rPr>
              <a:t>knihy</a:t>
            </a:r>
            <a:r>
              <a:rPr lang="cs-CZ" altLang="cs-CZ" sz="2400" dirty="0">
                <a:latin typeface="Calibri" pitchFamily="34" charset="0"/>
              </a:rPr>
              <a:t> je nadřazen jedné do ní vlepené </a:t>
            </a:r>
            <a:r>
              <a:rPr lang="cs-CZ" altLang="cs-CZ" sz="2400" dirty="0">
                <a:solidFill>
                  <a:srgbClr val="7030A0"/>
                </a:solidFill>
                <a:latin typeface="Calibri" pitchFamily="34" charset="0"/>
              </a:rPr>
              <a:t>fotografii</a:t>
            </a:r>
            <a:endParaRPr lang="cs-CZ" altLang="cs-CZ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cs-CZ" alt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allAtOnce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6" y="933451"/>
          <a:ext cx="4868863" cy="579120"/>
        </p:xfrm>
        <a:graphic>
          <a:graphicData uri="http://schemas.openxmlformats.org/drawingml/2006/table">
            <a:tbl>
              <a:tblPr/>
              <a:tblGrid>
                <a:gridCol w="3929886"/>
                <a:gridCol w="938977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Strojově čitelný zápis (závazné příklady)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Význam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1" name="Obdélník 6"/>
          <p:cNvSpPr>
            <a:spLocks noChangeArrowheads="1"/>
          </p:cNvSpPr>
          <p:nvPr/>
        </p:nvSpPr>
        <p:spPr bwMode="auto">
          <a:xfrm>
            <a:off x="0" y="2524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b="1">
                <a:latin typeface="Calibri" pitchFamily="34" charset="0"/>
                <a:cs typeface="Times New Roman" pitchFamily="18" charset="0"/>
              </a:rPr>
              <a:t>Příklady – data, letopočty, století</a:t>
            </a:r>
            <a:endParaRPr lang="cs-CZ" altLang="cs-CZ">
              <a:latin typeface="Calibri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979613" y="4868864"/>
          <a:ext cx="6684962" cy="579120"/>
        </p:xfrm>
        <a:graphic>
          <a:graphicData uri="http://schemas.openxmlformats.org/drawingml/2006/table">
            <a:tbl>
              <a:tblPr/>
              <a:tblGrid>
                <a:gridCol w="2186643"/>
                <a:gridCol w="4498319"/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2005-01-12T12:20:15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 ledna 2005, 12 hodin, 20 minut, 15 sekund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885956" y="3154364"/>
          <a:ext cx="2182813" cy="579120"/>
        </p:xfrm>
        <a:graphic>
          <a:graphicData uri="http://schemas.openxmlformats.org/drawingml/2006/table">
            <a:tbl>
              <a:tblPr/>
              <a:tblGrid>
                <a:gridCol w="954862"/>
                <a:gridCol w="1227951"/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2005-01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leden 2005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403350" y="4005264"/>
          <a:ext cx="2478088" cy="579120"/>
        </p:xfrm>
        <a:graphic>
          <a:graphicData uri="http://schemas.openxmlformats.org/drawingml/2006/table">
            <a:tbl>
              <a:tblPr/>
              <a:tblGrid>
                <a:gridCol w="421366"/>
                <a:gridCol w="2056722"/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jednadvacáté století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403350" y="2276475"/>
          <a:ext cx="2820988" cy="579120"/>
        </p:xfrm>
        <a:graphic>
          <a:graphicData uri="http://schemas.openxmlformats.org/drawingml/2006/table">
            <a:tbl>
              <a:tblPr/>
              <a:tblGrid>
                <a:gridCol w="1256489"/>
                <a:gridCol w="1564499"/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2005-01-12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 ledna 2005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3568" y="1484784"/>
            <a:ext cx="7777163" cy="13542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altLang="cs-CZ" dirty="0">
                <a:latin typeface="Calibri" pitchFamily="34" charset="0"/>
                <a:cs typeface="+mn-cs"/>
              </a:rPr>
              <a:t>Druh a počty – součet na vyšší úrovni</a:t>
            </a:r>
          </a:p>
          <a:p>
            <a:pPr eaLnBrk="0" hangingPunct="0">
              <a:defRPr/>
            </a:pPr>
            <a:endParaRPr lang="cs-CZ" altLang="cs-CZ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cs-CZ" b="1" dirty="0">
                <a:latin typeface="+mn-lt"/>
                <a:cs typeface="+mn-cs"/>
              </a:rPr>
              <a:t>Příklad nižší série s jedním druhem evidenční jednotky v inventáři:</a:t>
            </a:r>
          </a:p>
          <a:p>
            <a:pPr eaLnBrk="0" hangingPunct="0">
              <a:defRPr/>
            </a:pPr>
            <a:endParaRPr lang="cs-CZ" sz="14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cs-CZ" sz="1400" dirty="0">
                <a:latin typeface="+mn-lt"/>
                <a:cs typeface="+mn-cs"/>
              </a:rPr>
              <a:t>* = nepovinně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23880"/>
              </p:ext>
            </p:extLst>
          </p:nvPr>
        </p:nvGraphicFramePr>
        <p:xfrm>
          <a:off x="1475656" y="3140968"/>
          <a:ext cx="6305321" cy="2026920"/>
        </p:xfrm>
        <a:graphic>
          <a:graphicData uri="http://schemas.openxmlformats.org/drawingml/2006/table">
            <a:tbl>
              <a:tblPr/>
              <a:tblGrid>
                <a:gridCol w="2607717"/>
                <a:gridCol w="900112"/>
                <a:gridCol w="717550"/>
                <a:gridCol w="2079942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Obsah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Druh EJ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Počet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Ukládací číslo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Zápisy ze schůzí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ukn*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Zápisy ze schůzí, ročník 1900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ukn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Zápisy ze schůzí, ročník 1901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149" y="-11396"/>
            <a:ext cx="9144000" cy="1040285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  <a:p>
            <a:pPr marL="3600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EVIDENČNÍ JEDNOTKA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750" y="395288"/>
            <a:ext cx="7848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b="1" dirty="0">
                <a:latin typeface="+mn-lt"/>
                <a:cs typeface="+mn-cs"/>
              </a:rPr>
              <a:t>Příklad nižší série s více druhy evidenčních jednotek rozepsané do úrovně jednotlivostí v inventáři:</a:t>
            </a:r>
          </a:p>
          <a:p>
            <a:pPr eaLnBrk="0" hangingPunct="0">
              <a:defRPr/>
            </a:pPr>
            <a:endParaRPr lang="cs-CZ" sz="14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cs-CZ" sz="1400" dirty="0">
                <a:latin typeface="+mn-lt"/>
                <a:cs typeface="+mn-cs"/>
              </a:rPr>
              <a:t>* = nepovinně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14434"/>
              </p:ext>
            </p:extLst>
          </p:nvPr>
        </p:nvGraphicFramePr>
        <p:xfrm>
          <a:off x="3171825" y="933897"/>
          <a:ext cx="5216525" cy="5501640"/>
        </p:xfrm>
        <a:graphic>
          <a:graphicData uri="http://schemas.openxmlformats.org/drawingml/2006/table">
            <a:tbl>
              <a:tblPr/>
              <a:tblGrid>
                <a:gridCol w="2125662"/>
                <a:gridCol w="898525"/>
                <a:gridCol w="717550"/>
                <a:gridCol w="1474788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Obsah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Druh EJ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Počet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Ukládací číslo</a:t>
                      </a: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Film 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fsn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kza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pkt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Scénáře filmu 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Scénáře, verze 1 a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verze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verze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Scénář, verze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Smlouvy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Smlouva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Smlouva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Vyúčtování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Fotografie z natáčení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Fotografie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fsn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Fotografie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fsn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827094" y="4221088"/>
            <a:ext cx="7489825" cy="2436812"/>
            <a:chOff x="755576" y="3933056"/>
            <a:chExt cx="7488832" cy="2437854"/>
          </a:xfrm>
        </p:grpSpPr>
        <p:pic>
          <p:nvPicPr>
            <p:cNvPr id="62471" name="Picture 3" descr="Y:\20 Provoz\35 Normy\Archivni normy\Zakladni pravidla\Skoleni\2014_02_19\20140219_Chrudim_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933056"/>
              <a:ext cx="2664296" cy="243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4" descr="Y:\20 Provoz\35 Normy\Archivni normy\Zakladni pravidla\Skoleni\2014_02_19\Novy stite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298" y="3933056"/>
              <a:ext cx="2609484" cy="243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Picture 5" descr="Y:\20 Provoz\35 Normy\Archivni normy\Zakladni pravidla\Skoleni\2014_02_19\Rega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933056"/>
              <a:ext cx="1800200" cy="241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750" y="1196752"/>
            <a:ext cx="8496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dirty="0">
                <a:latin typeface="Calibri" pitchFamily="34" charset="0"/>
              </a:rPr>
              <a:t>Jednoznačný identifikátor fyzického uložení jednotek popisu v rámci archivního souboru</a:t>
            </a:r>
          </a:p>
          <a:p>
            <a:endParaRPr lang="cs-CZ" altLang="cs-CZ" dirty="0">
              <a:latin typeface="Calibri" pitchFamily="34" charset="0"/>
            </a:endParaRPr>
          </a:p>
          <a:p>
            <a:r>
              <a:rPr lang="cs-CZ" altLang="cs-CZ" dirty="0">
                <a:latin typeface="Calibri" pitchFamily="34" charset="0"/>
              </a:rPr>
              <a:t>Povinný prvek, ale způsob tvorby je volitelný</a:t>
            </a:r>
          </a:p>
        </p:txBody>
      </p:sp>
      <p:grpSp>
        <p:nvGrpSpPr>
          <p:cNvPr id="3" name="Skupina 9"/>
          <p:cNvGrpSpPr>
            <a:grpSpLocks/>
          </p:cNvGrpSpPr>
          <p:nvPr/>
        </p:nvGrpSpPr>
        <p:grpSpPr bwMode="auto">
          <a:xfrm>
            <a:off x="2176463" y="2385220"/>
            <a:ext cx="4699000" cy="1655763"/>
            <a:chOff x="2222387" y="1916832"/>
            <a:chExt cx="4699226" cy="1656184"/>
          </a:xfrm>
        </p:grpSpPr>
        <p:pic>
          <p:nvPicPr>
            <p:cNvPr id="62469" name="Picture 7" descr="Y:\20 Provoz\35 Normy\Archivni normy\Zakladni pravidla\Skoleni\2014\2014_02_19\Hrbokov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387" y="1916832"/>
              <a:ext cx="469922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6372312" y="1916832"/>
              <a:ext cx="503262" cy="1584728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40285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 </a:t>
            </a:r>
            <a:endParaRPr lang="cs-CZ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Calibri" pitchFamily="34" charset="0"/>
              </a:rPr>
              <a:t>UKLÁDACÍ ČÍSLO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Řekla si k tomu ELZA své?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58414"/>
            <a:ext cx="6768752" cy="50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539750" y="1052513"/>
            <a:ext cx="8352730" cy="561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dirty="0">
                <a:latin typeface="Calibri" pitchFamily="34" charset="0"/>
              </a:rPr>
              <a:t>Provenienční x </a:t>
            </a:r>
            <a:r>
              <a:rPr lang="cs-CZ" altLang="cs-CZ" sz="2400" dirty="0" err="1">
                <a:latin typeface="Calibri" pitchFamily="34" charset="0"/>
              </a:rPr>
              <a:t>pertinenční</a:t>
            </a:r>
            <a:r>
              <a:rPr lang="cs-CZ" altLang="cs-CZ" sz="2400" dirty="0">
                <a:latin typeface="Calibri" pitchFamily="34" charset="0"/>
              </a:rPr>
              <a:t> princip</a:t>
            </a:r>
          </a:p>
          <a:p>
            <a:endParaRPr lang="cs-CZ" altLang="cs-CZ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altLang="cs-CZ" sz="2000" dirty="0"/>
              <a:t> </a:t>
            </a:r>
            <a:r>
              <a:rPr lang="cs-CZ" altLang="cs-CZ" sz="2000" dirty="0">
                <a:latin typeface="Calibri" pitchFamily="34" charset="0"/>
              </a:rPr>
              <a:t>archivní fond</a:t>
            </a:r>
          </a:p>
          <a:p>
            <a:pPr>
              <a:buFontTx/>
              <a:buChar char="-"/>
            </a:pPr>
            <a:r>
              <a:rPr lang="cs-CZ" altLang="cs-CZ" sz="2000" dirty="0">
                <a:latin typeface="Calibri" pitchFamily="34" charset="0"/>
              </a:rPr>
              <a:t> archivní sbírka</a:t>
            </a:r>
          </a:p>
          <a:p>
            <a:pPr>
              <a:buFontTx/>
              <a:buChar char="-"/>
            </a:pPr>
            <a:endParaRPr lang="cs-CZ" altLang="cs-CZ" sz="2000" dirty="0">
              <a:latin typeface="Calibri" pitchFamily="34" charset="0"/>
            </a:endParaRPr>
          </a:p>
          <a:p>
            <a:pPr algn="ctr"/>
            <a:r>
              <a:rPr lang="cs-CZ" altLang="cs-CZ" sz="2000" b="1" dirty="0">
                <a:solidFill>
                  <a:srgbClr val="FF0000"/>
                </a:solidFill>
                <a:latin typeface="Calibri" pitchFamily="34" charset="0"/>
              </a:rPr>
              <a:t>Jeden původce = jeden archivní fond (?)</a:t>
            </a:r>
            <a:endParaRPr lang="cs-CZ" altLang="cs-CZ" sz="20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altLang="cs-CZ" sz="2000" dirty="0">
                <a:latin typeface="Calibri" pitchFamily="34" charset="0"/>
              </a:rPr>
              <a:t>Hezká teorie, praxe je košatější:</a:t>
            </a:r>
          </a:p>
          <a:p>
            <a:endParaRPr lang="cs-CZ" altLang="cs-CZ" sz="2000" dirty="0">
              <a:latin typeface="Calibri" pitchFamily="34" charset="0"/>
            </a:endParaRPr>
          </a:p>
          <a:p>
            <a:r>
              <a:rPr lang="cs-CZ" altLang="cs-CZ" sz="2000" dirty="0">
                <a:latin typeface="Calibri" pitchFamily="34" charset="0"/>
              </a:rPr>
              <a:t>- v jednom archivním fondu archiválie více původců nebo naopak – více archivních fondů z archiválií téhož původce</a:t>
            </a:r>
          </a:p>
          <a:p>
            <a:r>
              <a:rPr lang="cs-CZ" altLang="cs-CZ" sz="2000" dirty="0">
                <a:latin typeface="Calibri" pitchFamily="34" charset="0"/>
              </a:rPr>
              <a:t>- značně problematické u některých agend-sérií (např. stavební úřad, personální spisy)</a:t>
            </a:r>
          </a:p>
          <a:p>
            <a:endParaRPr lang="cs-CZ" altLang="cs-CZ" sz="2000" dirty="0">
              <a:latin typeface="Calibri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cs-CZ" altLang="cs-CZ" sz="2000" dirty="0">
                <a:latin typeface="Calibri" pitchFamily="34" charset="0"/>
              </a:rPr>
              <a:t> Původce v praxi nelze definovat pomocí archivního fondu, proto samostatná vrstva popisu</a:t>
            </a:r>
          </a:p>
          <a:p>
            <a:pPr>
              <a:buFont typeface="Symbol" pitchFamily="18" charset="2"/>
              <a:buNone/>
            </a:pPr>
            <a:endParaRPr lang="cs-CZ" altLang="cs-CZ" sz="2000" dirty="0">
              <a:latin typeface="Calibri" pitchFamily="34" charset="0"/>
            </a:endParaRPr>
          </a:p>
          <a:p>
            <a:pPr algn="ctr">
              <a:buFont typeface="Symbol" pitchFamily="18" charset="2"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libri" pitchFamily="34" charset="0"/>
              </a:rPr>
              <a:t>Vztah původce k archiválii = provenience</a:t>
            </a:r>
            <a:endParaRPr lang="cs-CZ" altLang="cs-CZ" sz="20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-16703"/>
            <a:ext cx="9144000" cy="10402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fontAlgn="auto">
              <a:spcAft>
                <a:spcPts val="0"/>
              </a:spcAft>
              <a:buNone/>
              <a:defRPr/>
            </a:pPr>
            <a:r>
              <a:rPr lang="cs-CZ" sz="2800" b="1" dirty="0" smtClean="0">
                <a:latin typeface="Calibri" pitchFamily="34" charset="0"/>
              </a:rPr>
              <a:t>ROADSHOW 2014-2015</a:t>
            </a:r>
          </a:p>
          <a:p>
            <a:pPr marL="17100" indent="0" fontAlgn="auto">
              <a:spcAft>
                <a:spcPts val="0"/>
              </a:spcAft>
              <a:buNone/>
              <a:defRPr/>
            </a:pPr>
            <a:r>
              <a:rPr lang="cs-CZ" altLang="cs-CZ" sz="2800" b="1" dirty="0" smtClean="0">
                <a:latin typeface="Calibri" pitchFamily="34" charset="0"/>
              </a:rPr>
              <a:t>Vymezení </a:t>
            </a:r>
            <a:r>
              <a:rPr lang="cs-CZ" altLang="cs-CZ" sz="2800" b="1" dirty="0">
                <a:latin typeface="Calibri" pitchFamily="34" charset="0"/>
              </a:rPr>
              <a:t>archivního </a:t>
            </a:r>
            <a:r>
              <a:rPr lang="cs-CZ" altLang="cs-CZ" sz="2800" b="1" dirty="0" smtClean="0">
                <a:latin typeface="Calibri" pitchFamily="34" charset="0"/>
              </a:rPr>
              <a:t>souboru</a:t>
            </a:r>
            <a:endParaRPr lang="cs-CZ" altLang="cs-CZ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533400" y="1340768"/>
            <a:ext cx="80645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dirty="0">
                <a:latin typeface="Calibri" pitchFamily="34" charset="0"/>
              </a:rPr>
              <a:t>Kdo je původce?</a:t>
            </a:r>
          </a:p>
          <a:p>
            <a:pPr eaLnBrk="1" hangingPunct="1"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Korporace (skupina osob)</a:t>
            </a:r>
          </a:p>
          <a:p>
            <a:pPr eaLnBrk="1" hangingPunct="1">
              <a:buFontTx/>
              <a:buAutoNum type="arabicPeriod"/>
            </a:pPr>
            <a:r>
              <a:rPr lang="cs-CZ" altLang="cs-CZ" dirty="0"/>
              <a:t> Rod</a:t>
            </a:r>
          </a:p>
          <a:p>
            <a:pPr eaLnBrk="1" hangingPunct="1">
              <a:buFontTx/>
              <a:buAutoNum type="arabicPeriod"/>
            </a:pPr>
            <a:r>
              <a:rPr lang="cs-CZ" altLang="cs-CZ" dirty="0"/>
              <a:t> Osoba (fyzick</a:t>
            </a:r>
            <a:r>
              <a:rPr lang="cs-CZ" altLang="cs-CZ" dirty="0">
                <a:latin typeface="Calibri"/>
              </a:rPr>
              <a:t>á</a:t>
            </a:r>
            <a:r>
              <a:rPr lang="cs-CZ" altLang="cs-CZ" dirty="0"/>
              <a:t>)</a:t>
            </a:r>
          </a:p>
          <a:p>
            <a:pPr eaLnBrk="1" hangingPunct="1">
              <a:buFontTx/>
              <a:buAutoNum type="arabicPeriod"/>
            </a:pPr>
            <a:r>
              <a:rPr lang="cs-CZ" altLang="cs-CZ" dirty="0"/>
              <a:t> Dočasn</a:t>
            </a:r>
            <a:r>
              <a:rPr lang="cs-CZ" altLang="cs-CZ" dirty="0">
                <a:latin typeface="Calibri"/>
              </a:rPr>
              <a:t>á</a:t>
            </a:r>
            <a:r>
              <a:rPr lang="cs-CZ" altLang="cs-CZ" dirty="0"/>
              <a:t> korporace (ud</a:t>
            </a:r>
            <a:r>
              <a:rPr lang="cs-CZ" altLang="cs-CZ" dirty="0">
                <a:latin typeface="Calibri"/>
              </a:rPr>
              <a:t>á</a:t>
            </a:r>
            <a:r>
              <a:rPr lang="cs-CZ" altLang="cs-CZ" dirty="0"/>
              <a:t>lost), např. sjezd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„</a:t>
            </a:r>
            <a:r>
              <a:rPr lang="cs-CZ" altLang="cs-CZ" sz="1600" b="1" dirty="0">
                <a:solidFill>
                  <a:srgbClr val="FF0000"/>
                </a:solidFill>
              </a:rPr>
              <a:t>každý, z jehož činnosti dokument vznikl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“</a:t>
            </a:r>
            <a:r>
              <a:rPr lang="cs-CZ" altLang="cs-CZ" sz="1600" b="1" dirty="0">
                <a:solidFill>
                  <a:srgbClr val="FF0000"/>
                </a:solidFill>
              </a:rPr>
              <a:t> (499/2004 Sb.)</a:t>
            </a:r>
          </a:p>
          <a:p>
            <a:pPr eaLnBrk="1" hangingPunct="1"/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„</a:t>
            </a:r>
            <a:r>
              <a:rPr lang="cs-CZ" altLang="cs-CZ" sz="1600" b="1" dirty="0">
                <a:solidFill>
                  <a:srgbClr val="FF0000"/>
                </a:solidFill>
              </a:rPr>
              <a:t>Entita (korporace, rod nebo osoba), kter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á</a:t>
            </a:r>
            <a:r>
              <a:rPr lang="cs-CZ" altLang="cs-CZ" sz="1600" b="1" dirty="0">
                <a:solidFill>
                  <a:srgbClr val="FF0000"/>
                </a:solidFill>
              </a:rPr>
              <a:t> vytvořila, shrom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á</a:t>
            </a:r>
            <a:r>
              <a:rPr lang="cs-CZ" altLang="cs-CZ" sz="1600" b="1" dirty="0">
                <a:solidFill>
                  <a:srgbClr val="FF0000"/>
                </a:solidFill>
              </a:rPr>
              <a:t>ždila nebo spravovala dokumenty při prov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á</a:t>
            </a:r>
            <a:r>
              <a:rPr lang="cs-CZ" altLang="cs-CZ" sz="1600" b="1" dirty="0">
                <a:solidFill>
                  <a:srgbClr val="FF0000"/>
                </a:solidFill>
              </a:rPr>
              <a:t>děn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í</a:t>
            </a:r>
            <a:r>
              <a:rPr lang="cs-CZ" altLang="cs-CZ" sz="1600" b="1" dirty="0">
                <a:solidFill>
                  <a:srgbClr val="FF0000"/>
                </a:solidFill>
              </a:rPr>
              <a:t> svých osobn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í</a:t>
            </a:r>
            <a:r>
              <a:rPr lang="cs-CZ" altLang="cs-CZ" sz="1600" b="1" dirty="0">
                <a:solidFill>
                  <a:srgbClr val="FF0000"/>
                </a:solidFill>
              </a:rPr>
              <a:t>ch nebo korpor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á</a:t>
            </a:r>
            <a:r>
              <a:rPr lang="cs-CZ" altLang="cs-CZ" sz="1600" b="1" dirty="0">
                <a:solidFill>
                  <a:srgbClr val="FF0000"/>
                </a:solidFill>
              </a:rPr>
              <a:t>tn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í</a:t>
            </a:r>
            <a:r>
              <a:rPr lang="cs-CZ" altLang="cs-CZ" sz="1600" b="1" dirty="0">
                <a:solidFill>
                  <a:srgbClr val="FF0000"/>
                </a:solidFill>
              </a:rPr>
              <a:t>ch (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ú</a:t>
            </a:r>
            <a:r>
              <a:rPr lang="cs-CZ" altLang="cs-CZ" sz="1600" b="1" dirty="0">
                <a:solidFill>
                  <a:srgbClr val="FF0000"/>
                </a:solidFill>
              </a:rPr>
              <a:t>ředn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í</a:t>
            </a:r>
            <a:r>
              <a:rPr lang="cs-CZ" altLang="cs-CZ" sz="1600" b="1" dirty="0">
                <a:solidFill>
                  <a:srgbClr val="FF0000"/>
                </a:solidFill>
              </a:rPr>
              <a:t>ch) aktivit.</a:t>
            </a:r>
            <a:r>
              <a:rPr lang="cs-CZ" altLang="cs-CZ" sz="1600" b="1" dirty="0">
                <a:solidFill>
                  <a:srgbClr val="FF0000"/>
                </a:solidFill>
                <a:latin typeface="Calibri"/>
              </a:rPr>
              <a:t>“</a:t>
            </a:r>
            <a:r>
              <a:rPr lang="cs-CZ" altLang="cs-CZ" sz="1600" b="1" dirty="0">
                <a:solidFill>
                  <a:srgbClr val="FF0000"/>
                </a:solidFill>
              </a:rPr>
              <a:t> (ISAAR(CPF) )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44036" name="Object 1028"/>
          <p:cNvGraphicFramePr>
            <a:graphicFrameLocks noChangeAspect="1"/>
          </p:cNvGraphicFramePr>
          <p:nvPr/>
        </p:nvGraphicFramePr>
        <p:xfrm>
          <a:off x="838200" y="4419600"/>
          <a:ext cx="7154863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astrový obrázek" r:id="rId3" imgW="7152381" imgH="2257740" progId="Paint.Picture">
                  <p:embed/>
                </p:oleObj>
              </mc:Choice>
              <mc:Fallback>
                <p:oleObj name="Rastrový obrázek" r:id="rId3" imgW="7152381" imgH="2257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7154863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dnadpis 2"/>
          <p:cNvSpPr txBox="1">
            <a:spLocks/>
          </p:cNvSpPr>
          <p:nvPr/>
        </p:nvSpPr>
        <p:spPr>
          <a:xfrm>
            <a:off x="0" y="-16703"/>
            <a:ext cx="9144000" cy="10402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indent="0" fontAlgn="auto">
              <a:spcAft>
                <a:spcPts val="0"/>
              </a:spcAft>
              <a:buNone/>
              <a:defRPr/>
            </a:pPr>
            <a:r>
              <a:rPr lang="cs-CZ" sz="2800" b="1" dirty="0" smtClean="0">
                <a:latin typeface="Calibri" pitchFamily="34" charset="0"/>
              </a:rPr>
              <a:t>ROADSHOW 2014-2015</a:t>
            </a:r>
          </a:p>
          <a:p>
            <a:pPr marL="17100" indent="0" fontAlgn="auto">
              <a:spcAft>
                <a:spcPts val="0"/>
              </a:spcAft>
              <a:buNone/>
              <a:defRPr/>
            </a:pPr>
            <a:r>
              <a:rPr lang="cs-CZ" altLang="cs-CZ" sz="2800" b="1" dirty="0" smtClean="0">
                <a:latin typeface="Calibri" pitchFamily="34" charset="0"/>
              </a:rPr>
              <a:t>Původce</a:t>
            </a:r>
            <a:endParaRPr lang="cs-CZ" altLang="cs-CZ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Rozházelo to ELZU?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66738"/>
            <a:ext cx="6804248" cy="53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204"/>
            <a:ext cx="9144000" cy="49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" y="908720"/>
            <a:ext cx="9144000" cy="50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dnadpis 2"/>
          <p:cNvSpPr>
            <a:spLocks noGrp="1"/>
          </p:cNvSpPr>
          <p:nvPr>
            <p:ph type="subTitle" idx="1"/>
          </p:nvPr>
        </p:nvSpPr>
        <p:spPr>
          <a:xfrm>
            <a:off x="35103" y="188640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2531" name="Podnadpis 2"/>
          <p:cNvSpPr txBox="1">
            <a:spLocks/>
          </p:cNvSpPr>
          <p:nvPr/>
        </p:nvSpPr>
        <p:spPr bwMode="auto">
          <a:xfrm>
            <a:off x="250825" y="981078"/>
            <a:ext cx="82804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cs-CZ" altLang="cs-CZ" u="sng" dirty="0">
              <a:latin typeface="Calibri" pitchFamily="34" charset="0"/>
            </a:endParaRPr>
          </a:p>
          <a:p>
            <a:pPr eaLnBrk="1" hangingPunct="1"/>
            <a:r>
              <a:rPr lang="cs-CZ" altLang="cs-CZ" sz="2400" dirty="0">
                <a:latin typeface="Calibri" pitchFamily="34" charset="0"/>
              </a:rPr>
              <a:t>A tak archivní popis vyjádřený třeba jednou archivní pomůckou postupuje od popisu celku nejvyššího přes popis podřízených celků nižších až k jednotlivým archiváliím, nebo dokonce jejich částem</a:t>
            </a:r>
          </a:p>
          <a:p>
            <a:pPr eaLnBrk="1" hangingPunct="1"/>
            <a:endParaRPr lang="cs-CZ" altLang="cs-CZ" sz="2400" dirty="0">
              <a:latin typeface="Calibri" pitchFamily="34" charset="0"/>
            </a:endParaRPr>
          </a:p>
          <a:p>
            <a:pPr eaLnBrk="1" hangingPunct="1"/>
            <a:r>
              <a:rPr lang="cs-CZ" altLang="cs-CZ" sz="2400" dirty="0">
                <a:latin typeface="Calibri" pitchFamily="34" charset="0"/>
              </a:rPr>
              <a:t>Jedná se o pravidlo </a:t>
            </a:r>
            <a:r>
              <a:rPr lang="cs-CZ" altLang="cs-CZ" sz="2400" b="1" dirty="0">
                <a:latin typeface="Calibri" pitchFamily="34" charset="0"/>
              </a:rPr>
              <a:t>popisu od obecného ke specifickému</a:t>
            </a:r>
          </a:p>
          <a:p>
            <a:pPr eaLnBrk="1" hangingPunct="1"/>
            <a:endParaRPr lang="cs-CZ" altLang="cs-CZ" sz="2400" b="1" dirty="0">
              <a:latin typeface="Calibri" pitchFamily="34" charset="0"/>
            </a:endParaRPr>
          </a:p>
          <a:p>
            <a:pPr eaLnBrk="1" hangingPunct="1"/>
            <a:r>
              <a:rPr lang="cs-CZ" altLang="cs-CZ" sz="2400" dirty="0">
                <a:latin typeface="Calibri" pitchFamily="34" charset="0"/>
              </a:rPr>
              <a:t>A každá rovina tohoto odshora dolů postupujícího popisu se nazývá </a:t>
            </a:r>
            <a:r>
              <a:rPr lang="cs-CZ" altLang="cs-CZ" sz="2800" b="1" dirty="0">
                <a:latin typeface="Calibri" pitchFamily="34" charset="0"/>
              </a:rPr>
              <a:t>úroveň popisu</a:t>
            </a:r>
            <a:r>
              <a:rPr lang="cs-CZ" altLang="cs-CZ" sz="2400" b="1" dirty="0">
                <a:latin typeface="Calibri" pitchFamily="34" charset="0"/>
              </a:rPr>
              <a:t>, </a:t>
            </a:r>
            <a:r>
              <a:rPr lang="cs-CZ" altLang="cs-CZ" sz="2400" dirty="0">
                <a:latin typeface="Calibri" pitchFamily="34" charset="0"/>
              </a:rPr>
              <a:t>v české terminologii rozeznáváme následující úrovně:</a:t>
            </a:r>
          </a:p>
          <a:p>
            <a:pPr eaLnBrk="1" hangingPunct="1"/>
            <a:endParaRPr lang="cs-CZ" altLang="cs-CZ" dirty="0">
              <a:latin typeface="Calibri" pitchFamily="34" charset="0"/>
            </a:endParaRPr>
          </a:p>
          <a:p>
            <a:pPr eaLnBrk="1" hangingPunct="1"/>
            <a:endParaRPr lang="cs-CZ" altLang="cs-CZ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cs-CZ" altLang="cs-CZ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cs-CZ" altLang="cs-CZ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cs-CZ" altLang="cs-CZ" dirty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cs-CZ" altLang="cs-CZ" dirty="0">
              <a:latin typeface="Calibri" pitchFamily="34" charset="0"/>
            </a:endParaRPr>
          </a:p>
        </p:txBody>
      </p:sp>
      <p:sp>
        <p:nvSpPr>
          <p:cNvPr id="2" name="Obláček 1"/>
          <p:cNvSpPr/>
          <p:nvPr/>
        </p:nvSpPr>
        <p:spPr>
          <a:xfrm>
            <a:off x="4572003" y="4797425"/>
            <a:ext cx="4392613" cy="1727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6011869" y="5084764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libri" pitchFamily="34" charset="0"/>
              </a:rPr>
              <a:t>Máme o jednu úroveň </a:t>
            </a:r>
            <a:r>
              <a:rPr lang="cs-CZ" altLang="cs-CZ" b="1" dirty="0">
                <a:latin typeface="Calibri" pitchFamily="34" charset="0"/>
              </a:rPr>
              <a:t>míň</a:t>
            </a:r>
            <a:r>
              <a:rPr lang="cs-CZ" altLang="cs-CZ" dirty="0">
                <a:latin typeface="Calibri" pitchFamily="34" charset="0"/>
              </a:rPr>
              <a:t> než v zahraničí</a:t>
            </a:r>
            <a:r>
              <a:rPr lang="cs-CZ" altLang="cs-CZ" dirty="0" smtClean="0">
                <a:latin typeface="Calibri" pitchFamily="34" charset="0"/>
              </a:rPr>
              <a:t>!!!</a:t>
            </a:r>
            <a:endParaRPr lang="cs-CZ" alt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80"/>
            <a:ext cx="9144000" cy="50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215"/>
            <a:ext cx="9144000" cy="5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317"/>
            <a:ext cx="9144000" cy="49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31689"/>
            <a:ext cx="6984776" cy="3901567"/>
          </a:xfrm>
        </p:spPr>
      </p:pic>
    </p:spTree>
    <p:extLst>
      <p:ext uri="{BB962C8B-B14F-4D97-AF65-F5344CB8AC3E}">
        <p14:creationId xmlns:p14="http://schemas.microsoft.com/office/powerpoint/2010/main" val="3609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C:\Users\Main\Downloads\státní_soud-pag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57354"/>
            <a:ext cx="3897312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0" descr="C:\Users\Main\Downloads\protektor-page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409700"/>
            <a:ext cx="3429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Podnadpis 2"/>
          <p:cNvSpPr>
            <a:spLocks noGrp="1"/>
          </p:cNvSpPr>
          <p:nvPr>
            <p:ph type="subTitle" idx="1"/>
          </p:nvPr>
        </p:nvSpPr>
        <p:spPr>
          <a:xfrm>
            <a:off x="0" y="168931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3555" name="Podnadpis 2"/>
          <p:cNvSpPr txBox="1">
            <a:spLocks/>
          </p:cNvSpPr>
          <p:nvPr/>
        </p:nvSpPr>
        <p:spPr bwMode="auto">
          <a:xfrm>
            <a:off x="242888" y="942979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C00000"/>
                </a:solidFill>
                <a:latin typeface="Calibri" pitchFamily="34" charset="0"/>
              </a:rPr>
              <a:t>Archivní soubor </a:t>
            </a:r>
            <a:r>
              <a:rPr lang="cs-CZ" altLang="cs-CZ">
                <a:latin typeface="Calibri" pitchFamily="34" charset="0"/>
              </a:rPr>
              <a:t>- jako jednotka popisu to je archivní fond nebo archivní sbírka podle archivní legislativy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74675" y="3068637"/>
            <a:ext cx="2898775" cy="7667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láček 2"/>
          <p:cNvSpPr/>
          <p:nvPr/>
        </p:nvSpPr>
        <p:spPr>
          <a:xfrm>
            <a:off x="7380294" y="5445128"/>
            <a:ext cx="1512887" cy="115252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392" name="TextovéPole 3"/>
          <p:cNvSpPr txBox="1">
            <a:spLocks noChangeArrowheads="1"/>
          </p:cNvSpPr>
          <p:nvPr/>
        </p:nvSpPr>
        <p:spPr bwMode="auto">
          <a:xfrm>
            <a:off x="7596188" y="5732464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latin typeface="Calibri" pitchFamily="34" charset="0"/>
              </a:rPr>
              <a:t>První</a:t>
            </a:r>
            <a:r>
              <a:rPr lang="cs-CZ" altLang="cs-CZ">
                <a:latin typeface="Calibri" pitchFamily="34" charset="0"/>
              </a:rPr>
              <a:t>…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572006" y="2636837"/>
            <a:ext cx="2898775" cy="11874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981076"/>
            <a:ext cx="461168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0" y="168931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4579" name="Podnadpis 2"/>
          <p:cNvSpPr txBox="1">
            <a:spLocks/>
          </p:cNvSpPr>
          <p:nvPr/>
        </p:nvSpPr>
        <p:spPr bwMode="auto">
          <a:xfrm>
            <a:off x="250825" y="981079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Série</a:t>
            </a:r>
            <a:r>
              <a:rPr lang="cs-CZ" altLang="cs-CZ">
                <a:latin typeface="Calibri" pitchFamily="34" charset="0"/>
              </a:rPr>
              <a:t> je jednotka popisu, která vyjadřuje souvislosti mezi skupinami archiválií v rámci archivního souboru (lidově řečeno jde o nadpisy a mezititulky)</a:t>
            </a:r>
          </a:p>
        </p:txBody>
      </p:sp>
      <p:sp>
        <p:nvSpPr>
          <p:cNvPr id="2" name="Obláček 1"/>
          <p:cNvSpPr/>
          <p:nvPr/>
        </p:nvSpPr>
        <p:spPr>
          <a:xfrm>
            <a:off x="7524750" y="5445125"/>
            <a:ext cx="1619250" cy="122396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14" name="TextovéPole 2"/>
          <p:cNvSpPr txBox="1">
            <a:spLocks noChangeArrowheads="1"/>
          </p:cNvSpPr>
          <p:nvPr/>
        </p:nvSpPr>
        <p:spPr bwMode="auto">
          <a:xfrm>
            <a:off x="7805739" y="5949951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/>
              <a:t>druhá…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340103" y="2565400"/>
            <a:ext cx="1008063" cy="25241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754313" y="2817816"/>
            <a:ext cx="1763712" cy="2889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167063" y="3154364"/>
            <a:ext cx="1350962" cy="2746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50831" y="1652588"/>
            <a:ext cx="18716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Série</a:t>
            </a:r>
            <a:r>
              <a:rPr lang="cs-CZ" altLang="cs-CZ">
                <a:latin typeface="Calibri" pitchFamily="34" charset="0"/>
              </a:rPr>
              <a:t> jsou zpravidla tvořeny buď na základě původní spisové manipulace, nebo na základě umělého pořádacího schématu, věcné (agendové) souvislosti, formální nebo obsahové příbuznosti.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183444" y="787404"/>
            <a:ext cx="18002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Každá </a:t>
            </a:r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série</a:t>
            </a:r>
            <a:r>
              <a:rPr lang="cs-CZ" altLang="cs-CZ">
                <a:latin typeface="Calibri" pitchFamily="34" charset="0"/>
              </a:rPr>
              <a:t> má tolik </a:t>
            </a:r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nižších sérií</a:t>
            </a:r>
            <a:r>
              <a:rPr lang="cs-CZ" altLang="cs-CZ">
                <a:latin typeface="Calibri" pitchFamily="34" charset="0"/>
              </a:rPr>
              <a:t> (1 až n úrovně), kolik je potřeba k vyjádření všech úrovní hierarchické struktury daného souboru.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486280" y="2365375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70C0"/>
                </a:solidFill>
                <a:latin typeface="Calibri" pitchFamily="34" charset="0"/>
              </a:rPr>
              <a:t>série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837119" y="2736851"/>
            <a:ext cx="2070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70C0"/>
                </a:solidFill>
                <a:latin typeface="Calibri" pitchFamily="34" charset="0"/>
              </a:rPr>
              <a:t>nižší série 1. úrovně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4676778" y="3122614"/>
            <a:ext cx="1867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70C0"/>
                </a:solidFill>
                <a:latin typeface="Calibri" pitchFamily="34" charset="0"/>
              </a:rPr>
              <a:t>nižší série 2. úrovně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  <p:bldP spid="4" grpId="0" animBg="1"/>
      <p:bldP spid="5" grpId="0" animBg="1"/>
      <p:bldP spid="6" grpId="0" animBg="1"/>
      <p:bldP spid="7" grpId="0"/>
      <p:bldP spid="7" grpId="1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9913"/>
            <a:ext cx="566420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Podnadpis 2"/>
          <p:cNvSpPr>
            <a:spLocks noGrp="1"/>
          </p:cNvSpPr>
          <p:nvPr>
            <p:ph type="subTitle" idx="1"/>
          </p:nvPr>
        </p:nvSpPr>
        <p:spPr>
          <a:xfrm>
            <a:off x="0" y="168931"/>
            <a:ext cx="9144000" cy="523220"/>
          </a:xfr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  <a:latin typeface="Calibri" pitchFamily="34" charset="0"/>
              </a:rPr>
              <a:t>ROADSHOW 2014-2015</a:t>
            </a:r>
          </a:p>
        </p:txBody>
      </p:sp>
      <p:sp>
        <p:nvSpPr>
          <p:cNvPr id="25603" name="Podnadpis 2"/>
          <p:cNvSpPr txBox="1">
            <a:spLocks/>
          </p:cNvSpPr>
          <p:nvPr/>
        </p:nvSpPr>
        <p:spPr bwMode="auto">
          <a:xfrm>
            <a:off x="250825" y="981076"/>
            <a:ext cx="828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B050"/>
                </a:solidFill>
                <a:latin typeface="Calibri" pitchFamily="34" charset="0"/>
              </a:rPr>
              <a:t>Složka</a:t>
            </a:r>
            <a:r>
              <a:rPr lang="cs-CZ" altLang="cs-CZ">
                <a:latin typeface="Calibri" pitchFamily="34" charset="0"/>
              </a:rPr>
              <a:t> je jednotka popisu, která popisuje archiválie evidované prostřednictvím evidenčních jednotek karton, fascikl, dataset (například spisy a typové spisy, korespondence, účty) a soubory jednotlivostí (např. soubor fotografií). 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2544769" y="1100139"/>
            <a:ext cx="3438525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509838" y="1905005"/>
            <a:ext cx="3529012" cy="257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27319" y="3686179"/>
            <a:ext cx="3411537" cy="1746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600331" y="3500439"/>
            <a:ext cx="3438525" cy="1635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753226" y="1038226"/>
            <a:ext cx="1266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složka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326190" y="1822451"/>
            <a:ext cx="811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složka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6348414" y="3332164"/>
            <a:ext cx="811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6388100" y="3663954"/>
            <a:ext cx="731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00B050"/>
                </a:solidFill>
              </a:rPr>
              <a:t>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7102481" y="5445128"/>
            <a:ext cx="1933575" cy="115252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49" name="TextovéPole 13"/>
          <p:cNvSpPr txBox="1">
            <a:spLocks noChangeArrowheads="1"/>
          </p:cNvSpPr>
          <p:nvPr/>
        </p:nvSpPr>
        <p:spPr bwMode="auto">
          <a:xfrm>
            <a:off x="7643814" y="5732464"/>
            <a:ext cx="752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latin typeface="Calibri" pitchFamily="34" charset="0"/>
              </a:rPr>
              <a:t>třetí</a:t>
            </a:r>
            <a:r>
              <a:rPr lang="cs-CZ" altLang="cs-CZ">
                <a:latin typeface="Calibri" pitchFamily="34" charset="0"/>
              </a:rPr>
              <a:t>…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6565906" y="1239839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podsložka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535244" y="3925892"/>
            <a:ext cx="3411537" cy="1746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2568575" y="4100515"/>
            <a:ext cx="3411538" cy="1762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bdélník 27"/>
          <p:cNvSpPr>
            <a:spLocks noChangeArrowheads="1"/>
          </p:cNvSpPr>
          <p:nvPr/>
        </p:nvSpPr>
        <p:spPr bwMode="auto">
          <a:xfrm>
            <a:off x="6081713" y="3833817"/>
            <a:ext cx="731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00B050"/>
                </a:solidFill>
              </a:rPr>
              <a:t>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29" name="Obdélník 28"/>
          <p:cNvSpPr>
            <a:spLocks noChangeArrowheads="1"/>
          </p:cNvSpPr>
          <p:nvPr/>
        </p:nvSpPr>
        <p:spPr bwMode="auto">
          <a:xfrm>
            <a:off x="6081713" y="4100517"/>
            <a:ext cx="731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1">
                <a:solidFill>
                  <a:srgbClr val="00B050"/>
                </a:solidFill>
              </a:rPr>
              <a:t>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6278568" y="1444626"/>
            <a:ext cx="1186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podsložka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6430963" y="1597026"/>
            <a:ext cx="1212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podsložka</a:t>
            </a:r>
            <a:endParaRPr lang="cs-CZ" altLang="cs-CZ" b="1">
              <a:solidFill>
                <a:srgbClr val="00B050"/>
              </a:solidFill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2516194" y="2162175"/>
            <a:ext cx="4421187" cy="762000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2551113" y="2997200"/>
            <a:ext cx="4386262" cy="431800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bdélník 37"/>
          <p:cNvSpPr>
            <a:spLocks noChangeArrowheads="1"/>
          </p:cNvSpPr>
          <p:nvPr/>
        </p:nvSpPr>
        <p:spPr bwMode="auto">
          <a:xfrm>
            <a:off x="7212019" y="2420939"/>
            <a:ext cx="1260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</a:rPr>
              <a:t>podsložky</a:t>
            </a:r>
          </a:p>
        </p:txBody>
      </p:sp>
      <p:sp>
        <p:nvSpPr>
          <p:cNvPr id="40" name="Zaoblený obdélník 39"/>
          <p:cNvSpPr/>
          <p:nvPr/>
        </p:nvSpPr>
        <p:spPr>
          <a:xfrm>
            <a:off x="2516188" y="1338268"/>
            <a:ext cx="4216400" cy="12382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Zaoblený obdélník 40"/>
          <p:cNvSpPr/>
          <p:nvPr/>
        </p:nvSpPr>
        <p:spPr>
          <a:xfrm>
            <a:off x="2547938" y="1497017"/>
            <a:ext cx="4216400" cy="12382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>
            <a:off x="2600331" y="1709742"/>
            <a:ext cx="4214813" cy="123825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2" grpId="0" animBg="1"/>
      <p:bldP spid="7" grpId="0" animBg="1"/>
      <p:bldP spid="8" grpId="0" animBg="1"/>
      <p:bldP spid="9" grpId="0" animBg="1"/>
      <p:bldP spid="6" grpId="0"/>
      <p:bldP spid="10" grpId="0"/>
      <p:bldP spid="11" grpId="0"/>
      <p:bldP spid="12" grpId="0"/>
      <p:bldP spid="24" grpId="0"/>
      <p:bldP spid="25" grpId="0" animBg="1"/>
      <p:bldP spid="26" grpId="0" animBg="1"/>
      <p:bldP spid="28" grpId="0"/>
      <p:bldP spid="29" grpId="0"/>
      <p:bldP spid="34" grpId="0"/>
      <p:bldP spid="35" grpId="0"/>
      <p:bldP spid="36" grpId="0" animBg="1"/>
      <p:bldP spid="37" grpId="0" animBg="1"/>
      <p:bldP spid="38" grpId="0"/>
      <p:bldP spid="40" grpId="0" animBg="1"/>
      <p:bldP spid="41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2284</Words>
  <Application>Microsoft Office PowerPoint</Application>
  <PresentationFormat>Předvádění na obrazovce (4:3)</PresentationFormat>
  <Paragraphs>545</Paragraphs>
  <Slides>63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1" baseType="lpstr">
      <vt:lpstr>Cesta</vt:lpstr>
      <vt:lpstr>169</vt:lpstr>
      <vt:lpstr>1_169</vt:lpstr>
      <vt:lpstr>2_169</vt:lpstr>
      <vt:lpstr>3_169</vt:lpstr>
      <vt:lpstr>4_169</vt:lpstr>
      <vt:lpstr>5_169</vt:lpstr>
      <vt:lpstr>Rastrový obrázek</vt:lpstr>
      <vt:lpstr>Základní pravidla a software ELZA</vt:lpstr>
      <vt:lpstr>- Jak ELZA reaguje na novinky spojené se Základními pravidly pro zpracování archiválií 2013(2015)? - Přenese teorii do praxe? - Změnil postup vývoje původní premisy?</vt:lpstr>
      <vt:lpstr>Porovnejme „prezentovaná“ pravidla</vt:lpstr>
      <vt:lpstr>s tím,  co na to ELZA.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Úrovně popisu a jejich vazba na evidenční jednotky</vt:lpstr>
      <vt:lpstr>ROADSHOW 2014-2015</vt:lpstr>
      <vt:lpstr>ROADSHOW 2014-2015</vt:lpstr>
      <vt:lpstr>ROADSHOW 2014-2015</vt:lpstr>
      <vt:lpstr>ROADSHOW 2014-2015</vt:lpstr>
      <vt:lpstr>Přeprala to ELZA?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ROADSHOW 2014-2015 Manipulační seznam </vt:lpstr>
      <vt:lpstr>ROADSHOW 2014-2015 Inventář</vt:lpstr>
      <vt:lpstr>ROADSHOW 2014-2015  Inventář</vt:lpstr>
      <vt:lpstr>ROADSHOW 2014-2015  Katalog</vt:lpstr>
      <vt:lpstr>ROADSHOW 2014-2015  Prohlubující se archivní popis a archivní pomůcky</vt:lpstr>
      <vt:lpstr>Ustála to ELZA?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Vymyslela ELZA jak na to?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Řekla si k tomu ELZA své?</vt:lpstr>
      <vt:lpstr>Prezentace aplikace PowerPoint</vt:lpstr>
      <vt:lpstr>Prezentace aplikace PowerPoint</vt:lpstr>
      <vt:lpstr>Rozházelo to ELZU?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Your User Name</dc:creator>
  <cp:lastModifiedBy>Internet</cp:lastModifiedBy>
  <cp:revision>262</cp:revision>
  <dcterms:created xsi:type="dcterms:W3CDTF">2014-01-29T10:46:39Z</dcterms:created>
  <dcterms:modified xsi:type="dcterms:W3CDTF">2016-11-07T15:13:10Z</dcterms:modified>
</cp:coreProperties>
</file>